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ink/ink2.xml" ContentType="application/inkml+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26" r:id="rId2"/>
    <p:sldId id="433" r:id="rId3"/>
    <p:sldId id="476" r:id="rId4"/>
    <p:sldId id="477" r:id="rId5"/>
    <p:sldId id="428" r:id="rId6"/>
    <p:sldId id="429" r:id="rId7"/>
    <p:sldId id="474" r:id="rId8"/>
    <p:sldId id="434" r:id="rId9"/>
  </p:sldIdLst>
  <p:sldSz cx="9144000" cy="5715000" type="screen16x10"/>
  <p:notesSz cx="6858000" cy="9144000"/>
  <p:embeddedFontLst>
    <p:embeddedFont>
      <p:font typeface="Orly's Font 2" panose="020B0604020202020204" charset="0"/>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82965" autoAdjust="0"/>
  </p:normalViewPr>
  <p:slideViewPr>
    <p:cSldViewPr>
      <p:cViewPr>
        <p:scale>
          <a:sx n="80" d="100"/>
          <a:sy n="80"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21T18:39:34.365"/>
    </inkml:context>
    <inkml:brush xml:id="br0">
      <inkml:brushProperty name="width" value="0.15875" units="cm"/>
      <inkml:brushProperty name="height" value="0.15875" units="cm"/>
      <inkml:brushProperty name="color" value="#FF0000"/>
      <inkml:brushProperty name="fitToCurve" value="1"/>
    </inkml:brush>
  </inkml:definitions>
  <inkml:traceGroup>
    <inkml:annotationXML>
      <emma:emma xmlns:emma="http://www.w3.org/2003/04/emma" version="1.0">
        <emma:interpretation id="{F31B6473-0F9B-423C-8EEF-637C20698968}" emma:medium="tactile" emma:mode="ink">
          <msink:context xmlns:msink="http://schemas.microsoft.com/ink/2010/main" type="writingRegion" rotatedBoundingBox="11584,11636 11604,11636 11604,12205 11584,12205"/>
        </emma:interpretation>
      </emma:emma>
    </inkml:annotationXML>
    <inkml:traceGroup>
      <inkml:annotationXML>
        <emma:emma xmlns:emma="http://www.w3.org/2003/04/emma" version="1.0">
          <emma:interpretation id="{DD2805CE-591C-465E-97B3-09C310E843D1}" emma:medium="tactile" emma:mode="ink">
            <msink:context xmlns:msink="http://schemas.microsoft.com/ink/2010/main" type="paragraph" rotatedBoundingBox="11584,11636 11604,11636 11604,12205 11584,12205" alignmentLevel="1"/>
          </emma:interpretation>
        </emma:emma>
      </inkml:annotationXML>
      <inkml:traceGroup>
        <inkml:annotationXML>
          <emma:emma xmlns:emma="http://www.w3.org/2003/04/emma" version="1.0">
            <emma:interpretation id="{0673AEE3-4146-4147-878D-A505D530CA2D}" emma:medium="tactile" emma:mode="ink">
              <msink:context xmlns:msink="http://schemas.microsoft.com/ink/2010/main" type="line" rotatedBoundingBox="11584,11636 11604,11636 11604,12205 11584,12205"/>
            </emma:interpretation>
          </emma:emma>
        </inkml:annotationXML>
        <inkml:traceGroup>
          <inkml:annotationXML>
            <emma:emma xmlns:emma="http://www.w3.org/2003/04/emma" version="1.0">
              <emma:interpretation id="{BC6B98E0-296C-4A7F-985F-7136E5962EE4}" emma:medium="tactile" emma:mode="ink">
                <msink:context xmlns:msink="http://schemas.microsoft.com/ink/2010/main" type="inkWord" rotatedBoundingBox="11584,11636 11604,11636 11604,12205 11584,12205"/>
              </emma:interpretation>
              <emma:one-of disjunction-type="recognition" id="oneOf0">
                <emma:interpretation id="interp0" emma:lang="en-US" emma:confidence="0">
                  <emma:literal>|</emma:literal>
                </emma:interpretation>
                <emma:interpretation id="interp1" emma:lang="en-US" emma:confidence="0">
                  <emma:literal>l</emma:literal>
                </emma:interpretation>
                <emma:interpretation id="interp2" emma:lang="en-US" emma:confidence="0">
                  <emma:literal>1</emma:literal>
                </emma:interpretation>
                <emma:interpretation id="interp3" emma:lang="en-US" emma:confidence="0">
                  <emma:literal>I</emma:literal>
                </emma:interpretation>
                <emma:interpretation id="interp4" emma:lang="en-US" emma:confidence="0">
                  <emma:literal>'</emma:literal>
                </emma:interpretation>
              </emma:one-of>
            </emma:emma>
          </inkml:annotationXML>
          <inkml:trace contextRef="#ctx0" brushRef="#br0">20 0 7,'0'0'9,"0"0"-5,0 0 2,0 0 1,0 0 1,0 0 2,0 0 1,0 0-4,0 0 0,0 0 2,0 0 1,0 0 1,0 0-3,0 0-2,0 0-1,0 0-5,0 0 2,0 0 1,0 0 3,0 0-2,0 0 3,0 2 3,0-2 2,0 1-2,0 2-1,0-3-1,0 1 1,0-1 1,0 0-1,0 0 0,0 3 1,0-3 8,0 0-10,0 0 1,-4 1 0,4 1-1,0-1 0,0-1-3,0 2-2,0 0-1,0 0-2,0 0 9,0 2-5,-5 1 2,5 1-4,0 1-3,0 1 1,0-3 1,0 2 3,0-1-3,0 1 0,-4-2-1,4 3 0,0-3 1,0 4-1,0 1 0,0-1 0,0-2 1,0 0-2,0 0 2,0-4-1,0 0 0,0 0 0,0 0 2,0-1-1,0 0-1,0 1 1,0 2 0,0 0-1,0 0-1,0 4 0,0-2 2,0 1-1,0 1 0,0 0 1,0-1-1,0-1 1,0-4-1,0 4 1,0-4-1,0 1 1,0-1-1,0-1 0,0 0 0,0 3 0,0-1 0,0 0 0,0-1 0,0 1 0,0-1 0,0 3 0,0-2-1,0 1 2,0 1-3,0 1 3,0 3 2,0-3-1,0 2-2,0-4 1,0 2-1,0-1 2,0 0 0,0-1-1,0 1-1,0-3-1,0 2 1,0-1-2,0 2 2,0 1 2,0 1-1,-3-3 0,3-1-2,0-1 1,0 2 0,0-4 1,0 5-2,0-3 2,-4 5 1,4-1-2,0 1-2,0-1 4,0-4-4,0 0 4,0 2-4,0-5 2,0 0 0,0 0 2,0 2-4,0-1 4,0 3-4,0 0 4,0 0-2,0-1 0,0 1 0,0-2 0,0 1 0,0-1 0,0 0 1,0 0-2,0-2 2,0 1-1,0 3 3,0 2-2,0 1 1,0 0 3,0 0-2,0-1-3,0-2 1,0-2-1,0-1 1,0-1-1,0 3 0,0-1 1,0-1-1,0 1-1,0-2 2,0 2-1,0-2 0,0 0 2,0 0-4,0 0 2,0 0 0,0 0 2,0 2-4,0-2 4,0 0-2,0 0 0,0 0 0,0 1 0,0 1 1,0 0-2,0 0 2,0-2-1,0 0 2,0 0-3,0 0 0,0 0-2,0 0 5,0 0-1,0 0-1,0 0 0,0 0-3,0 0-1,0 0-5,0 0-2,0 0 0,0 0 2,0 0 0,0 0 3,0 0-4,0 0 4,0 0-2,0 0 8,0 0 0,0 0-1,0 0-2,0 0-6,0 0-4,0 0-10,0 0-5,0 0-21,0 0-21,0 0-18</inkml:trace>
        </inkml:traceGroup>
      </inkml:traceGroup>
    </inkml:traceGroup>
  </inkml:traceGroup>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6-21T18:39:39.687"/>
    </inkml:context>
    <inkml:brush xml:id="br0">
      <inkml:brushProperty name="width" value="0.15875" units="cm"/>
      <inkml:brushProperty name="height" value="0.15875" units="cm"/>
      <inkml:brushProperty name="color" value="#FF0000"/>
      <inkml:brushProperty name="fitToCurve" value="1"/>
    </inkml:brush>
  </inkml:definitions>
  <inkml:traceGroup>
    <inkml:annotationXML>
      <emma:emma xmlns:emma="http://www.w3.org/2003/04/emma" version="1.0">
        <emma:interpretation id="{F88BE166-C9B4-49BF-8054-FC84F7E05D2E}" emma:medium="tactile" emma:mode="ink">
          <msink:context xmlns:msink="http://schemas.microsoft.com/ink/2010/main" type="writingRegion" rotatedBoundingBox="16924,11610 16973,11610 16973,12218 16924,12218"/>
        </emma:interpretation>
      </emma:emma>
    </inkml:annotationXML>
    <inkml:traceGroup>
      <inkml:annotationXML>
        <emma:emma xmlns:emma="http://www.w3.org/2003/04/emma" version="1.0">
          <emma:interpretation id="{1B2EEA49-945B-412F-B3B1-3CA69C4A2990}" emma:medium="tactile" emma:mode="ink">
            <msink:context xmlns:msink="http://schemas.microsoft.com/ink/2010/main" type="paragraph" rotatedBoundingBox="16924,11610 16973,11610 16973,12218 16924,12218" alignmentLevel="1"/>
          </emma:interpretation>
        </emma:emma>
      </inkml:annotationXML>
      <inkml:traceGroup>
        <inkml:annotationXML>
          <emma:emma xmlns:emma="http://www.w3.org/2003/04/emma" version="1.0">
            <emma:interpretation id="{37BD3F98-B513-461C-B4E4-CC5631C71860}" emma:medium="tactile" emma:mode="ink">
              <msink:context xmlns:msink="http://schemas.microsoft.com/ink/2010/main" type="line" rotatedBoundingBox="16924,11610 16973,11610 16973,12218 16924,12218"/>
            </emma:interpretation>
          </emma:emma>
        </inkml:annotationXML>
        <inkml:traceGroup>
          <inkml:annotationXML>
            <emma:emma xmlns:emma="http://www.w3.org/2003/04/emma" version="1.0">
              <emma:interpretation id="{CA32E267-F2DF-4960-B06E-A2812FC0AAE2}" emma:medium="tactile" emma:mode="ink">
                <msink:context xmlns:msink="http://schemas.microsoft.com/ink/2010/main" type="inkWord" rotatedBoundingBox="16924,11610 16973,11610 16973,12218 16924,12218"/>
              </emma:interpretation>
              <emma:one-of disjunction-type="recognition" id="oneOf0">
                <emma:interpretation id="interp0" emma:lang="en-US" emma:confidence="0">
                  <emma:literal>|</emma:literal>
                </emma:interpretation>
                <emma:interpretation id="interp1" emma:lang="en-US" emma:confidence="0">
                  <emma:literal>1</emma:literal>
                </emma:interpretation>
                <emma:interpretation id="interp2" emma:lang="en-US" emma:confidence="0">
                  <emma:literal>l</emma:literal>
                </emma:interpretation>
                <emma:interpretation id="interp3" emma:lang="en-US" emma:confidence="0">
                  <emma:literal>I</emma:literal>
                </emma:interpretation>
                <emma:interpretation id="interp4" emma:lang="en-US" emma:confidence="0">
                  <emma:literal>'</emma:literal>
                </emma:interpretation>
              </emma:one-of>
            </emma:emma>
          </inkml:annotationXML>
          <inkml:trace contextRef="#ctx0" brushRef="#br0">49 0 3,'0'0'8,"0"0"-1,0 0-3,0 0 0,0 0 3,0 0-1,0 0 5,0 0 5,0 0-7,0 0-2,0 0 1,0 0 1,0 0 0,0 0 1,0 0 2,0 0 1,0 0 1,0 0-6,0 0 2,0 0 4,0 0 0,0 0-1,0 0 2,0 0-1,0 0-4,0 0 0,0 0 0,0 0-2,0 2-1,0 0 0,0 0 0,0-2-1,0 1-1,0 1-1,0 0 0,0 0-1,0-2 3,0 2 1,0-2-2,0 2 0,0 0 3,0-2-2,0 2-4,-4 1 1,4-1-1,0 1-1,-5 4 0,5-4 4,-4 0-2,1 5 1,3-3-3,-4 1 1,4 1-2,0-1-1,-4 1 2,4-2-1,0 0 0,0 0 0,0-2 1,0 1-1,-5-1 1,5 3 1,-4 2 1,1-1-1,3 0-2,0 0 0,0 1 1,-4-1-1,4 3-1,0-3 1,0 0 0,0-1 0,0 2 0,0-2 1,0 2-1,0-3 0,0 2-1,0-3 4,0 0-5,0-2 4,0 1-2,0 3 0,0-3 1,0 3-1,0 1 2,0-1-2,0-1 1,0 0 0,0-2-1,0 1 1,0-3-2,0 3 2,0 2-1,0-3 0,0 5 2,0-3-1,0 1-2,0-3 1,0 3 0,0-1 1,0 1 1,0-1-1,0-1 0,0 2-1,0-3 1,0 2-1,0 0 3,0 0-1,0-2 1,0 3-1,0-3 1,0 3 0,0 0-3,0-3 1,0 3 0,0-1-1,0 1 0,0 1 0,0-1 1,0-1-1,0-1 0,0 1 2,0-1-4,0 2 2,0-3 2,0 3-2,0-1 0,0 1 1,0-3-2,0 4 1,0-2 0,0 0 1,0 0-1,0-2 0,0 4 0,0-4 0,0-1 0,0 2 0,0-2 0,0 1 0,0-1 0,0 2-1,0 0 3,0 1-2,0-2 0,0 1 0,0-1 0,0-2 1,0 2-2,0 3 2,0 0-1,0 2 1,0-3-1,-5-2 0,5 1 1,0-3-2,0 2 1,0-1 1,0-1 0,0-1-1,0 2 1,0-2-1,0 0 2,0 0-4,0 2 4,0-2-2,0 0 1,0 2-1,0-2 0,0 1 1,0 1-1,0 0 0,0 0 0,0-2 1,-4 0-1,4 0 0,0 0 0,0 2 1,0 0-1,0 0 1,0-1 0,0-1-1,0 0 1,0 2-1,0-2 2,0 0-2,0 2 0,0 0 0,0-2 0,0 0 0,0 0 1,0 0-2,0 0 2,0 0 0,0 0-1,0 0-1,0 0 0,0 0 1,0 0 0,0 0 0,0 0-2,0 0 2,0 0 2,0 0-4,0 0 2,0 0 0,0 0-1,0 0 2,0 0-2,0 0 1,0 0-1,0 0-2,0 0 1,0 0-1,0 0 0,0 0 0,0 0-2,0 0-4,0 0 1,0 0 5,0 0-2,0 0 1,0 0-2,0 0 1,0 0-5,0 0-12,0 0-20,0-2-12,0-2-22,0 1-57</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You already know that we can use two different types of measurements to measure the height, distance, width, and more of objects. We use the standard units of measurement and the metric units of measurement. Standard units are: inches , feet, yard, and mile.</a:t>
            </a:r>
          </a:p>
          <a:p>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Sometimes students forget that rulers do not always begin with the number zero. Even if the ruler does not begin with zero, we can still find the measurement by counting the spaces!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Sometimes students may forget that the measuring begins at the beginning! The space before the number thirty on the ruler is a measured amount, it is just an amount less than thirty! This is also true if the ruler starts with spaces before the number one.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measuring or counting using a ruler, we are using the spaces on the ruler to measure. The space from the beginning of the ruler to the number 30 equals one space or one unit of measurement such as centimeter.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space from the number 30 to the number 40 equals one space or one unit of measurement.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space from the number 40 to the number 50 equals one space or one unit of measurement.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50 to the number 60 equals one space or one unit of measurement.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60 to the number 70 equals one space or one unit of measurement.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70 to the end which would be the number 80 equals one space or one unit of measurement.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numbers 1 – 6 represent how many spaces are on the ruler. We are counting the spaces on the ruler!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see that there are six spaces on this ruler.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Whose dog is taller? Right! Josie’s dog is taller. </a:t>
            </a:r>
          </a:p>
          <a:p>
            <a:r>
              <a:rPr lang="en-US" sz="1200" kern="1200" dirty="0" smtClean="0">
                <a:solidFill>
                  <a:schemeClr val="tx1"/>
                </a:solidFill>
                <a:effectLst/>
                <a:latin typeface="+mn-lt"/>
                <a:ea typeface="+mn-ea"/>
                <a:cs typeface="+mn-cs"/>
              </a:rPr>
              <a:t>Which metric unit of measurement should we use to measure: centimeter or meter? Remember how many rulers we would need to make one meter? We would need 100 centimeters to equal one meter. We should use centimeters to measure these dogs.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Sometimes, the ruler we are measuring with does not begin with zero. We can still find the dogs height!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red highlighting shows the height from 30cm to 47cm on the ruler. How many spaces can we count from 30 to 47? Right! There are 17. Emily’s dog is 17cm tall.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Now the red highlighting shows the height from 30cm to 62cm. How many spaces can we count from 30 to 62? Right! There are 32. Josie’s dog is 32cm tall.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find the difference between the dogs height by finding out how much taller Josie’s dog is than Emily’s.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Josie’s dog is the same height as Emily’s dog and then more. How much more?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many spaces are there on the ruler between the height of Josie's dog and the height of Emily’s dog?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also subtract 17 from 32 to solve. 32 – 17 = 15 centimeters. Emily’s dog is 15 centimeters shorter than Josie’s dog. We can also say that Josie’s dog is 15 centimeters taller than Emily’s.  </a:t>
            </a:r>
          </a:p>
          <a:p>
            <a:r>
              <a:rPr lang="en-US" sz="1200" kern="1200" dirty="0" smtClean="0">
                <a:solidFill>
                  <a:schemeClr val="tx1"/>
                </a:solidFill>
                <a:effectLst/>
                <a:latin typeface="+mn-lt"/>
                <a:ea typeface="+mn-ea"/>
                <a:cs typeface="+mn-cs"/>
              </a:rPr>
              <a:t> Added 7/10 to explain </a:t>
            </a:r>
          </a:p>
          <a:p>
            <a:endParaRPr lang="en-US" sz="120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ruler works just like a number line! We count the spaces between to find the difference!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Notice that our number line does not begin with zero. Since we are working with larger numbers, we do not need to begin with zero!</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locate our first line which shows our measurements of 47 centimeters. Then we count the space to the next line, and the next, and the next until we reach our final measurement of 62 centimeters. There are 15 spaces. Emily’s dog is 15 centimeters shorter than Josie’s dog. Josie’s dog is 15 centimeters taller than Emily’s dog.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8.jpg"/><Relationship Id="rId10" Type="http://schemas.openxmlformats.org/officeDocument/2006/relationships/image" Target="../media/image12.png"/><Relationship Id="rId4" Type="http://schemas.openxmlformats.org/officeDocument/2006/relationships/image" Target="../media/image3.JP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customXml" Target="../ink/ink2.xml"/><Relationship Id="rId3" Type="http://schemas.openxmlformats.org/officeDocument/2006/relationships/image" Target="../media/image9.jpeg"/><Relationship Id="rId7" Type="http://schemas.openxmlformats.org/officeDocument/2006/relationships/image" Target="../media/image15.png"/><Relationship Id="rId12"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4.png"/><Relationship Id="rId11" Type="http://schemas.openxmlformats.org/officeDocument/2006/relationships/customXml" Target="../ink/ink1.xml"/><Relationship Id="rId5" Type="http://schemas.openxmlformats.org/officeDocument/2006/relationships/image" Target="../media/image8.jpg"/><Relationship Id="rId10" Type="http://schemas.openxmlformats.org/officeDocument/2006/relationships/image" Target="../media/image18.png"/><Relationship Id="rId4" Type="http://schemas.openxmlformats.org/officeDocument/2006/relationships/image" Target="../media/image3.JPG"/><Relationship Id="rId9" Type="http://schemas.openxmlformats.org/officeDocument/2006/relationships/image" Target="../media/image17.png"/><Relationship Id="rId14" Type="http://schemas.openxmlformats.org/officeDocument/2006/relationships/image" Target="../media/image20.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857250" y="685800"/>
            <a:ext cx="7429500" cy="1384995"/>
          </a:xfrm>
        </p:spPr>
        <p:txBody>
          <a:bodyPr wrap="square">
            <a:spAutoFit/>
          </a:bodyPr>
          <a:lstStyle/>
          <a:p>
            <a:pPr marL="0" indent="0" algn="ctr">
              <a:buNone/>
            </a:pPr>
            <a:r>
              <a:rPr lang="en-US" sz="2800" dirty="0" smtClean="0">
                <a:solidFill>
                  <a:schemeClr val="accent5"/>
                </a:solidFill>
              </a:rPr>
              <a:t>How do you use subtraction to measure the difference between the height of two dogs?</a:t>
            </a:r>
            <a:endParaRPr lang="en-US" sz="2800" dirty="0">
              <a:solidFill>
                <a:schemeClr val="accent5"/>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086099"/>
            <a:ext cx="1676400" cy="18954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2286000"/>
            <a:ext cx="2419350" cy="2695575"/>
          </a:xfrm>
          <a:prstGeom prst="rect">
            <a:avLst/>
          </a:prstGeom>
        </p:spPr>
      </p:pic>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5521"/>
                            </p:stCondLst>
                            <p:childTnLst>
                              <p:par>
                                <p:cTn id="8" presetID="10"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6021"/>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7300" y="1333501"/>
            <a:ext cx="6629400" cy="2862322"/>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to find the difference in measurement between two objects </a:t>
            </a:r>
            <a:r>
              <a:rPr lang="en-US" sz="3600" dirty="0" smtClean="0">
                <a:solidFill>
                  <a:schemeClr val="accent1"/>
                </a:solidFill>
                <a:latin typeface="Orly's Font 2" pitchFamily="66" charset="0"/>
                <a:ea typeface="Verdana" pitchFamily="34" charset="0"/>
                <a:cs typeface="Verdana" pitchFamily="34" charset="0"/>
              </a:rPr>
              <a:t>by subtracting units of measurement. </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681852" y="11430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Standard Units of Measurement</a:t>
            </a:r>
            <a:endParaRPr lang="en-US" sz="2800" dirty="0">
              <a:solidFill>
                <a:schemeClr val="accent1"/>
              </a:solidFill>
              <a:latin typeface="Orly's Font 2" pitchFamily="66" charset="0"/>
            </a:endParaRPr>
          </a:p>
        </p:txBody>
      </p:sp>
      <p:sp>
        <p:nvSpPr>
          <p:cNvPr id="11" name="Text Placeholder 2"/>
          <p:cNvSpPr txBox="1">
            <a:spLocks/>
          </p:cNvSpPr>
          <p:nvPr/>
        </p:nvSpPr>
        <p:spPr bwMode="auto">
          <a:xfrm>
            <a:off x="480951" y="2272951"/>
            <a:ext cx="1333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lumMod val="75000"/>
                  </a:schemeClr>
                </a:solidFill>
                <a:latin typeface="Orly's Font 2" pitchFamily="66" charset="0"/>
              </a:rPr>
              <a:t>Inch</a:t>
            </a:r>
            <a:endParaRPr lang="en-US" sz="2800" dirty="0">
              <a:solidFill>
                <a:schemeClr val="accent5">
                  <a:lumMod val="75000"/>
                </a:schemeClr>
              </a:solidFill>
              <a:latin typeface="Orly's Font 2" pitchFamily="66" charset="0"/>
            </a:endParaRPr>
          </a:p>
        </p:txBody>
      </p:sp>
      <p:sp>
        <p:nvSpPr>
          <p:cNvPr id="12" name="Text Placeholder 2"/>
          <p:cNvSpPr txBox="1">
            <a:spLocks/>
          </p:cNvSpPr>
          <p:nvPr/>
        </p:nvSpPr>
        <p:spPr bwMode="auto">
          <a:xfrm>
            <a:off x="2091550" y="2886117"/>
            <a:ext cx="64958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lumMod val="75000"/>
                  </a:schemeClr>
                </a:solidFill>
                <a:latin typeface="Orly's Font 2" pitchFamily="66" charset="0"/>
              </a:rPr>
              <a:t>There are 12 inches in one foot!</a:t>
            </a:r>
            <a:endParaRPr lang="en-US" sz="2800" dirty="0">
              <a:solidFill>
                <a:schemeClr val="accent5">
                  <a:lumMod val="75000"/>
                </a:schemeClr>
              </a:solidFill>
              <a:latin typeface="Orly's Font 2" pitchFamily="66" charset="0"/>
            </a:endParaRPr>
          </a:p>
        </p:txBody>
      </p:sp>
      <p:sp>
        <p:nvSpPr>
          <p:cNvPr id="82" name="Text Placeholder 2"/>
          <p:cNvSpPr txBox="1">
            <a:spLocks/>
          </p:cNvSpPr>
          <p:nvPr/>
        </p:nvSpPr>
        <p:spPr bwMode="auto">
          <a:xfrm>
            <a:off x="638299" y="3616616"/>
            <a:ext cx="1333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0070C0"/>
                </a:solidFill>
                <a:latin typeface="Orly's Font 2" pitchFamily="66" charset="0"/>
              </a:rPr>
              <a:t>Yard</a:t>
            </a:r>
            <a:endParaRPr lang="en-US" sz="2800" dirty="0">
              <a:solidFill>
                <a:srgbClr val="0070C0"/>
              </a:solidFill>
              <a:latin typeface="Orly's Font 2" pitchFamily="66" charset="0"/>
            </a:endParaRPr>
          </a:p>
        </p:txBody>
      </p:sp>
      <p:sp>
        <p:nvSpPr>
          <p:cNvPr id="83" name="Text Placeholder 2"/>
          <p:cNvSpPr txBox="1">
            <a:spLocks/>
          </p:cNvSpPr>
          <p:nvPr/>
        </p:nvSpPr>
        <p:spPr bwMode="auto">
          <a:xfrm>
            <a:off x="1851170" y="3616616"/>
            <a:ext cx="64958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0070C0"/>
                </a:solidFill>
                <a:latin typeface="Orly's Font 2" pitchFamily="66" charset="0"/>
              </a:rPr>
              <a:t>There are 3 feet in one yard!</a:t>
            </a:r>
            <a:endParaRPr lang="en-US" sz="2800" dirty="0">
              <a:solidFill>
                <a:srgbClr val="0070C0"/>
              </a:solidFill>
              <a:latin typeface="Orly's Font 2" pitchFamily="66" charset="0"/>
            </a:endParaRPr>
          </a:p>
        </p:txBody>
      </p:sp>
      <p:sp>
        <p:nvSpPr>
          <p:cNvPr id="84" name="TextBox 83"/>
          <p:cNvSpPr txBox="1"/>
          <p:nvPr/>
        </p:nvSpPr>
        <p:spPr>
          <a:xfrm>
            <a:off x="704002" y="4343400"/>
            <a:ext cx="1242456" cy="523220"/>
          </a:xfrm>
          <a:prstGeom prst="rect">
            <a:avLst/>
          </a:prstGeom>
          <a:noFill/>
        </p:spPr>
        <p:txBody>
          <a:bodyPr wrap="square" rtlCol="0">
            <a:spAutoFit/>
          </a:bodyPr>
          <a:lstStyle/>
          <a:p>
            <a:pPr algn="ctr"/>
            <a:r>
              <a:rPr lang="en-US" sz="2800" dirty="0" smtClean="0">
                <a:solidFill>
                  <a:schemeClr val="accent5">
                    <a:lumMod val="75000"/>
                  </a:schemeClr>
                </a:solidFill>
                <a:latin typeface="Orly's Font 2" pitchFamily="66" charset="0"/>
                <a:ea typeface="Verdana" pitchFamily="34" charset="0"/>
                <a:cs typeface="Verdana" pitchFamily="34" charset="0"/>
              </a:rPr>
              <a:t>Mile</a:t>
            </a:r>
          </a:p>
        </p:txBody>
      </p:sp>
      <p:sp>
        <p:nvSpPr>
          <p:cNvPr id="85" name="TextBox 84"/>
          <p:cNvSpPr txBox="1"/>
          <p:nvPr/>
        </p:nvSpPr>
        <p:spPr>
          <a:xfrm>
            <a:off x="2065512" y="4343400"/>
            <a:ext cx="7003472" cy="523220"/>
          </a:xfrm>
          <a:prstGeom prst="rect">
            <a:avLst/>
          </a:prstGeom>
          <a:noFill/>
        </p:spPr>
        <p:txBody>
          <a:bodyPr wrap="square" rtlCol="0">
            <a:spAutoFit/>
          </a:bodyPr>
          <a:lstStyle/>
          <a:p>
            <a:pPr algn="ctr"/>
            <a:r>
              <a:rPr lang="en-US" sz="2800" dirty="0" smtClean="0">
                <a:solidFill>
                  <a:schemeClr val="accent5">
                    <a:lumMod val="75000"/>
                  </a:schemeClr>
                </a:solidFill>
                <a:latin typeface="Orly's Font 2" pitchFamily="66" charset="0"/>
                <a:ea typeface="Verdana" pitchFamily="34" charset="0"/>
                <a:cs typeface="Verdana" pitchFamily="34" charset="0"/>
              </a:rPr>
              <a:t>There are 1,760 yards in one mile!</a:t>
            </a:r>
          </a:p>
        </p:txBody>
      </p:sp>
      <p:grpSp>
        <p:nvGrpSpPr>
          <p:cNvPr id="54" name="Group 53"/>
          <p:cNvGrpSpPr/>
          <p:nvPr/>
        </p:nvGrpSpPr>
        <p:grpSpPr>
          <a:xfrm>
            <a:off x="2399511" y="2272951"/>
            <a:ext cx="5464222" cy="559757"/>
            <a:chOff x="1223700" y="4429040"/>
            <a:chExt cx="5464222" cy="559757"/>
          </a:xfrm>
        </p:grpSpPr>
        <p:grpSp>
          <p:nvGrpSpPr>
            <p:cNvPr id="55" name="Group 54"/>
            <p:cNvGrpSpPr/>
            <p:nvPr/>
          </p:nvGrpSpPr>
          <p:grpSpPr>
            <a:xfrm>
              <a:off x="1223700" y="4429040"/>
              <a:ext cx="5464222" cy="554423"/>
              <a:chOff x="1223700" y="4429040"/>
              <a:chExt cx="5464222" cy="554423"/>
            </a:xfrm>
          </p:grpSpPr>
          <p:grpSp>
            <p:nvGrpSpPr>
              <p:cNvPr id="67" name="Group 66"/>
              <p:cNvGrpSpPr/>
              <p:nvPr/>
            </p:nvGrpSpPr>
            <p:grpSpPr>
              <a:xfrm>
                <a:off x="1223700" y="4429040"/>
                <a:ext cx="5464222" cy="554423"/>
                <a:chOff x="914400" y="4762260"/>
                <a:chExt cx="5464222" cy="554423"/>
              </a:xfrm>
            </p:grpSpPr>
            <p:grpSp>
              <p:nvGrpSpPr>
                <p:cNvPr id="70" name="Group 69"/>
                <p:cNvGrpSpPr/>
                <p:nvPr/>
              </p:nvGrpSpPr>
              <p:grpSpPr>
                <a:xfrm>
                  <a:off x="914400" y="4762260"/>
                  <a:ext cx="5464222" cy="554423"/>
                  <a:chOff x="914400" y="4762260"/>
                  <a:chExt cx="5464222" cy="554423"/>
                </a:xfrm>
              </p:grpSpPr>
              <p:pic>
                <p:nvPicPr>
                  <p:cNvPr id="72" name="Picture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762260"/>
                    <a:ext cx="2743200" cy="55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422" y="4762260"/>
                    <a:ext cx="2743200" cy="55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1" name="Rectangle 70"/>
                <p:cNvSpPr/>
                <p:nvPr/>
              </p:nvSpPr>
              <p:spPr>
                <a:xfrm>
                  <a:off x="3600450" y="4983463"/>
                  <a:ext cx="114300" cy="274320"/>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68" name="Rectangle 67"/>
              <p:cNvSpPr/>
              <p:nvPr/>
            </p:nvSpPr>
            <p:spPr>
              <a:xfrm>
                <a:off x="1600200" y="4650243"/>
                <a:ext cx="2057400" cy="274320"/>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Rectangle 68"/>
              <p:cNvSpPr/>
              <p:nvPr/>
            </p:nvSpPr>
            <p:spPr>
              <a:xfrm>
                <a:off x="4287622" y="4641527"/>
                <a:ext cx="2057400" cy="274320"/>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6" name="Text Placeholder 2"/>
            <p:cNvSpPr txBox="1">
              <a:spLocks/>
            </p:cNvSpPr>
            <p:nvPr/>
          </p:nvSpPr>
          <p:spPr bwMode="auto">
            <a:xfrm>
              <a:off x="1485900" y="4618126"/>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a:solidFill>
                    <a:schemeClr val="accent1"/>
                  </a:solidFill>
                  <a:latin typeface="Orly's Font 2" pitchFamily="66" charset="0"/>
                </a:rPr>
                <a:t>1</a:t>
              </a:r>
            </a:p>
          </p:txBody>
        </p:sp>
        <p:sp>
          <p:nvSpPr>
            <p:cNvPr id="57" name="Text Placeholder 2"/>
            <p:cNvSpPr txBox="1">
              <a:spLocks/>
            </p:cNvSpPr>
            <p:nvPr/>
          </p:nvSpPr>
          <p:spPr bwMode="auto">
            <a:xfrm>
              <a:off x="1906829" y="4618126"/>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a:solidFill>
                    <a:schemeClr val="accent1"/>
                  </a:solidFill>
                  <a:latin typeface="Orly's Font 2" pitchFamily="66" charset="0"/>
                </a:rPr>
                <a:t>2</a:t>
              </a:r>
            </a:p>
          </p:txBody>
        </p:sp>
        <p:sp>
          <p:nvSpPr>
            <p:cNvPr id="58" name="Text Placeholder 2"/>
            <p:cNvSpPr txBox="1">
              <a:spLocks/>
            </p:cNvSpPr>
            <p:nvPr/>
          </p:nvSpPr>
          <p:spPr bwMode="auto">
            <a:xfrm>
              <a:off x="2357628" y="4635334"/>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a:solidFill>
                    <a:schemeClr val="accent1"/>
                  </a:solidFill>
                  <a:latin typeface="Orly's Font 2" pitchFamily="66" charset="0"/>
                </a:rPr>
                <a:t>3</a:t>
              </a:r>
            </a:p>
          </p:txBody>
        </p:sp>
        <p:sp>
          <p:nvSpPr>
            <p:cNvPr id="59" name="Text Placeholder 2"/>
            <p:cNvSpPr txBox="1">
              <a:spLocks/>
            </p:cNvSpPr>
            <p:nvPr/>
          </p:nvSpPr>
          <p:spPr bwMode="auto">
            <a:xfrm>
              <a:off x="2818181" y="4635334"/>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a:solidFill>
                    <a:schemeClr val="accent1"/>
                  </a:solidFill>
                  <a:latin typeface="Orly's Font 2" pitchFamily="66" charset="0"/>
                </a:rPr>
                <a:t>4</a:t>
              </a:r>
            </a:p>
          </p:txBody>
        </p:sp>
        <p:sp>
          <p:nvSpPr>
            <p:cNvPr id="60" name="Text Placeholder 2"/>
            <p:cNvSpPr txBox="1">
              <a:spLocks/>
            </p:cNvSpPr>
            <p:nvPr/>
          </p:nvSpPr>
          <p:spPr bwMode="auto">
            <a:xfrm>
              <a:off x="3271419" y="4650243"/>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smtClean="0">
                  <a:solidFill>
                    <a:schemeClr val="accent1"/>
                  </a:solidFill>
                  <a:latin typeface="Orly's Font 2" pitchFamily="66" charset="0"/>
                </a:rPr>
                <a:t>5</a:t>
              </a:r>
              <a:endParaRPr lang="en-US" sz="1600" dirty="0">
                <a:solidFill>
                  <a:schemeClr val="accent1"/>
                </a:solidFill>
                <a:latin typeface="Orly's Font 2" pitchFamily="66" charset="0"/>
              </a:endParaRPr>
            </a:p>
          </p:txBody>
        </p:sp>
        <p:sp>
          <p:nvSpPr>
            <p:cNvPr id="61" name="Text Placeholder 2"/>
            <p:cNvSpPr txBox="1">
              <a:spLocks/>
            </p:cNvSpPr>
            <p:nvPr/>
          </p:nvSpPr>
          <p:spPr bwMode="auto">
            <a:xfrm>
              <a:off x="3728619" y="4630542"/>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a:solidFill>
                    <a:schemeClr val="accent1"/>
                  </a:solidFill>
                  <a:latin typeface="Orly's Font 2" pitchFamily="66" charset="0"/>
                </a:rPr>
                <a:t>6</a:t>
              </a:r>
            </a:p>
          </p:txBody>
        </p:sp>
        <p:sp>
          <p:nvSpPr>
            <p:cNvPr id="62" name="Text Placeholder 2"/>
            <p:cNvSpPr txBox="1">
              <a:spLocks/>
            </p:cNvSpPr>
            <p:nvPr/>
          </p:nvSpPr>
          <p:spPr bwMode="auto">
            <a:xfrm>
              <a:off x="4218433" y="4637858"/>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smtClean="0">
                  <a:solidFill>
                    <a:schemeClr val="accent1"/>
                  </a:solidFill>
                  <a:latin typeface="Orly's Font 2" pitchFamily="66" charset="0"/>
                </a:rPr>
                <a:t>7</a:t>
              </a:r>
              <a:endParaRPr lang="en-US" sz="1600" dirty="0">
                <a:solidFill>
                  <a:schemeClr val="accent1"/>
                </a:solidFill>
                <a:latin typeface="Orly's Font 2" pitchFamily="66" charset="0"/>
              </a:endParaRPr>
            </a:p>
          </p:txBody>
        </p:sp>
        <p:sp>
          <p:nvSpPr>
            <p:cNvPr id="63" name="Text Placeholder 2"/>
            <p:cNvSpPr txBox="1">
              <a:spLocks/>
            </p:cNvSpPr>
            <p:nvPr/>
          </p:nvSpPr>
          <p:spPr bwMode="auto">
            <a:xfrm>
              <a:off x="4675633" y="4637858"/>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smtClean="0">
                  <a:solidFill>
                    <a:schemeClr val="accent1"/>
                  </a:solidFill>
                  <a:latin typeface="Orly's Font 2" pitchFamily="66" charset="0"/>
                </a:rPr>
                <a:t>8</a:t>
              </a:r>
              <a:endParaRPr lang="en-US" sz="1600" dirty="0">
                <a:solidFill>
                  <a:schemeClr val="accent1"/>
                </a:solidFill>
                <a:latin typeface="Orly's Font 2" pitchFamily="66" charset="0"/>
              </a:endParaRPr>
            </a:p>
          </p:txBody>
        </p:sp>
        <p:sp>
          <p:nvSpPr>
            <p:cNvPr id="64" name="Text Placeholder 2"/>
            <p:cNvSpPr txBox="1">
              <a:spLocks/>
            </p:cNvSpPr>
            <p:nvPr/>
          </p:nvSpPr>
          <p:spPr bwMode="auto">
            <a:xfrm>
              <a:off x="5087722" y="4630542"/>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smtClean="0">
                  <a:solidFill>
                    <a:schemeClr val="accent1"/>
                  </a:solidFill>
                  <a:latin typeface="Orly's Font 2" pitchFamily="66" charset="0"/>
                </a:rPr>
                <a:t>9</a:t>
              </a:r>
              <a:endParaRPr lang="en-US" sz="1600" dirty="0">
                <a:solidFill>
                  <a:schemeClr val="accent1"/>
                </a:solidFill>
                <a:latin typeface="Orly's Font 2" pitchFamily="66" charset="0"/>
              </a:endParaRPr>
            </a:p>
          </p:txBody>
        </p:sp>
        <p:sp>
          <p:nvSpPr>
            <p:cNvPr id="65" name="Text Placeholder 2"/>
            <p:cNvSpPr txBox="1">
              <a:spLocks/>
            </p:cNvSpPr>
            <p:nvPr/>
          </p:nvSpPr>
          <p:spPr bwMode="auto">
            <a:xfrm>
              <a:off x="5544922" y="4645227"/>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smtClean="0">
                  <a:solidFill>
                    <a:schemeClr val="accent1"/>
                  </a:solidFill>
                  <a:latin typeface="Orly's Font 2" pitchFamily="66" charset="0"/>
                </a:rPr>
                <a:t>10</a:t>
              </a:r>
              <a:endParaRPr lang="en-US" sz="1600" dirty="0">
                <a:solidFill>
                  <a:schemeClr val="accent1"/>
                </a:solidFill>
                <a:latin typeface="Orly's Font 2" pitchFamily="66" charset="0"/>
              </a:endParaRPr>
            </a:p>
          </p:txBody>
        </p:sp>
        <p:sp>
          <p:nvSpPr>
            <p:cNvPr id="66" name="Text Placeholder 2"/>
            <p:cNvSpPr txBox="1">
              <a:spLocks/>
            </p:cNvSpPr>
            <p:nvPr/>
          </p:nvSpPr>
          <p:spPr bwMode="auto">
            <a:xfrm>
              <a:off x="6002122" y="4647750"/>
              <a:ext cx="457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600" dirty="0" smtClean="0">
                  <a:solidFill>
                    <a:schemeClr val="accent1"/>
                  </a:solidFill>
                  <a:latin typeface="Orly's Font 2" pitchFamily="66" charset="0"/>
                </a:rPr>
                <a:t>11</a:t>
              </a:r>
              <a:endParaRPr lang="en-US" sz="1600" dirty="0">
                <a:solidFill>
                  <a:schemeClr val="accent1"/>
                </a:solidFill>
                <a:latin typeface="Orly's Font 2" pitchFamily="66" charset="0"/>
              </a:endParaRPr>
            </a:p>
          </p:txBody>
        </p:sp>
      </p:grpSp>
    </p:spTree>
    <p:extLst>
      <p:ext uri="{BB962C8B-B14F-4D97-AF65-F5344CB8AC3E}">
        <p14:creationId xmlns:p14="http://schemas.microsoft.com/office/powerpoint/2010/main" val="2370640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80"/>
                                  </p:iterate>
                                  <p:childTnLst>
                                    <p:set>
                                      <p:cBhvr>
                                        <p:cTn id="23" dur="1" fill="hold">
                                          <p:stCondLst>
                                            <p:cond delay="0"/>
                                          </p:stCondLst>
                                        </p:cTn>
                                        <p:tgtEl>
                                          <p:spTgt spid="82">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80"/>
                                  </p:iterate>
                                  <p:childTnLst>
                                    <p:set>
                                      <p:cBhvr>
                                        <p:cTn id="27" dur="1" fill="hold">
                                          <p:stCondLst>
                                            <p:cond delay="0"/>
                                          </p:stCondLst>
                                        </p:cTn>
                                        <p:tgtEl>
                                          <p:spTgt spid="83">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80"/>
                                  </p:iterate>
                                  <p:childTnLst>
                                    <p:set>
                                      <p:cBhvr>
                                        <p:cTn id="31" dur="1" fill="hold">
                                          <p:stCondLst>
                                            <p:cond delay="0"/>
                                          </p:stCondLst>
                                        </p:cTn>
                                        <p:tgtEl>
                                          <p:spTgt spid="8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80"/>
                                  </p:iterate>
                                  <p:childTnLst>
                                    <p:set>
                                      <p:cBhvr>
                                        <p:cTn id="35"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build="p"/>
      <p:bldP spid="12" grpId="0" build="p"/>
      <p:bldP spid="82" grpId="0" build="p"/>
      <p:bldP spid="83" grpId="0" build="p"/>
      <p:bldP spid="84" grpId="0"/>
      <p:bldP spid="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p:cNvSpPr txBox="1">
            <a:spLocks/>
          </p:cNvSpPr>
          <p:nvPr/>
        </p:nvSpPr>
        <p:spPr bwMode="auto">
          <a:xfrm>
            <a:off x="910057" y="117601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Metric Units of Measurement</a:t>
            </a:r>
            <a:endParaRPr lang="en-US" sz="2800" dirty="0">
              <a:solidFill>
                <a:schemeClr val="accent1"/>
              </a:solidFill>
              <a:latin typeface="Orly's Font 2" pitchFamily="66" charset="0"/>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57" y="2322986"/>
            <a:ext cx="8915400" cy="534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057400" y="3134380"/>
            <a:ext cx="5175741" cy="523220"/>
          </a:xfrm>
          <a:prstGeom prst="rect">
            <a:avLst/>
          </a:prstGeom>
          <a:noFill/>
        </p:spPr>
        <p:txBody>
          <a:bodyPr wrap="none" rtlCol="0">
            <a:spAutoFit/>
          </a:bodyPr>
          <a:lstStyle/>
          <a:p>
            <a:r>
              <a:rPr lang="en-US" sz="2800" dirty="0" smtClean="0">
                <a:solidFill>
                  <a:schemeClr val="accent5"/>
                </a:solidFill>
                <a:latin typeface="Orly's Font 2"/>
                <a:ea typeface="Verdana" pitchFamily="34" charset="0"/>
                <a:cs typeface="Orly's Font 2"/>
              </a:rPr>
              <a:t>One rule = 25 centimeters</a:t>
            </a:r>
          </a:p>
        </p:txBody>
      </p:sp>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677605"/>
            <a:ext cx="2171700" cy="13020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3700" y="3677605"/>
            <a:ext cx="2171700" cy="13020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677605"/>
            <a:ext cx="2171700" cy="13020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0300" y="3677605"/>
            <a:ext cx="2171700" cy="13020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5" name="TextBox 14"/>
          <p:cNvSpPr txBox="1"/>
          <p:nvPr/>
        </p:nvSpPr>
        <p:spPr>
          <a:xfrm rot="16200000">
            <a:off x="761362" y="2704210"/>
            <a:ext cx="1002197" cy="3108543"/>
          </a:xfrm>
          <a:prstGeom prst="rect">
            <a:avLst/>
          </a:prstGeom>
          <a:noFill/>
        </p:spPr>
        <p:txBody>
          <a:bodyPr wrap="none" rtlCol="0">
            <a:spAutoFit/>
          </a:bodyPr>
          <a:lstStyle/>
          <a:p>
            <a:r>
              <a:rPr lang="en-US" sz="19600" dirty="0" smtClean="0">
                <a:solidFill>
                  <a:srgbClr val="5E9732"/>
                </a:solidFill>
                <a:latin typeface="Orly's Font" pitchFamily="66" charset="0"/>
                <a:ea typeface="Verdana" pitchFamily="34" charset="0"/>
                <a:cs typeface="Verdana" pitchFamily="34" charset="0"/>
              </a:rPr>
              <a:t>{</a:t>
            </a:r>
          </a:p>
        </p:txBody>
      </p:sp>
      <p:sp>
        <p:nvSpPr>
          <p:cNvPr id="16" name="TextBox 15"/>
          <p:cNvSpPr txBox="1"/>
          <p:nvPr/>
        </p:nvSpPr>
        <p:spPr>
          <a:xfrm>
            <a:off x="457200" y="4706305"/>
            <a:ext cx="1446230" cy="400110"/>
          </a:xfrm>
          <a:prstGeom prst="rect">
            <a:avLst/>
          </a:prstGeom>
          <a:noFill/>
        </p:spPr>
        <p:txBody>
          <a:bodyPr wrap="none" rtlCol="0">
            <a:spAutoFit/>
          </a:bodyPr>
          <a:lstStyle/>
          <a:p>
            <a:r>
              <a:rPr lang="en-US" sz="2000" dirty="0">
                <a:solidFill>
                  <a:srgbClr val="5E9732"/>
                </a:solidFill>
                <a:latin typeface="Orly's Font 2"/>
                <a:ea typeface="Verdana" pitchFamily="34" charset="0"/>
                <a:cs typeface="Orly's Font 2"/>
              </a:rPr>
              <a:t>o</a:t>
            </a:r>
            <a:r>
              <a:rPr lang="en-US" sz="2000" dirty="0" smtClean="0">
                <a:solidFill>
                  <a:srgbClr val="5E9732"/>
                </a:solidFill>
                <a:latin typeface="Orly's Font 2"/>
                <a:ea typeface="Verdana" pitchFamily="34" charset="0"/>
                <a:cs typeface="Orly's Font 2"/>
              </a:rPr>
              <a:t>ne ruler</a:t>
            </a:r>
          </a:p>
        </p:txBody>
      </p:sp>
      <p:sp>
        <p:nvSpPr>
          <p:cNvPr id="17" name="TextBox 16"/>
          <p:cNvSpPr txBox="1"/>
          <p:nvPr/>
        </p:nvSpPr>
        <p:spPr>
          <a:xfrm rot="16200000">
            <a:off x="2927242" y="2725221"/>
            <a:ext cx="1002197" cy="3108543"/>
          </a:xfrm>
          <a:prstGeom prst="rect">
            <a:avLst/>
          </a:prstGeom>
          <a:noFill/>
        </p:spPr>
        <p:txBody>
          <a:bodyPr wrap="none" rtlCol="0">
            <a:spAutoFit/>
          </a:bodyPr>
          <a:lstStyle/>
          <a:p>
            <a:r>
              <a:rPr lang="en-US" sz="19600" dirty="0" smtClean="0">
                <a:solidFill>
                  <a:srgbClr val="5E9732"/>
                </a:solidFill>
                <a:latin typeface="Orly's Font" pitchFamily="66" charset="0"/>
                <a:ea typeface="Verdana" pitchFamily="34" charset="0"/>
                <a:cs typeface="Verdana" pitchFamily="34" charset="0"/>
              </a:rPr>
              <a:t>{</a:t>
            </a:r>
          </a:p>
        </p:txBody>
      </p:sp>
      <p:sp>
        <p:nvSpPr>
          <p:cNvPr id="18" name="TextBox 17"/>
          <p:cNvSpPr txBox="1"/>
          <p:nvPr/>
        </p:nvSpPr>
        <p:spPr>
          <a:xfrm>
            <a:off x="2888745" y="4743390"/>
            <a:ext cx="1592103" cy="400110"/>
          </a:xfrm>
          <a:prstGeom prst="rect">
            <a:avLst/>
          </a:prstGeom>
          <a:noFill/>
        </p:spPr>
        <p:txBody>
          <a:bodyPr wrap="none" rtlCol="0">
            <a:spAutoFit/>
          </a:bodyPr>
          <a:lstStyle/>
          <a:p>
            <a:r>
              <a:rPr lang="en-US" sz="2000" dirty="0" smtClean="0">
                <a:solidFill>
                  <a:srgbClr val="5E9732"/>
                </a:solidFill>
                <a:latin typeface="Orly's Font 2"/>
                <a:ea typeface="Verdana" pitchFamily="34" charset="0"/>
                <a:cs typeface="Orly's Font 2"/>
              </a:rPr>
              <a:t>two rulers</a:t>
            </a:r>
          </a:p>
        </p:txBody>
      </p:sp>
      <p:sp>
        <p:nvSpPr>
          <p:cNvPr id="19" name="TextBox 18"/>
          <p:cNvSpPr txBox="1"/>
          <p:nvPr/>
        </p:nvSpPr>
        <p:spPr>
          <a:xfrm rot="16200000">
            <a:off x="5156751" y="2725220"/>
            <a:ext cx="1002197" cy="3108543"/>
          </a:xfrm>
          <a:prstGeom prst="rect">
            <a:avLst/>
          </a:prstGeom>
          <a:noFill/>
        </p:spPr>
        <p:txBody>
          <a:bodyPr wrap="none" rtlCol="0">
            <a:spAutoFit/>
          </a:bodyPr>
          <a:lstStyle/>
          <a:p>
            <a:r>
              <a:rPr lang="en-US" sz="19600" dirty="0" smtClean="0">
                <a:solidFill>
                  <a:srgbClr val="5E9732"/>
                </a:solidFill>
                <a:latin typeface="Orly's Font" pitchFamily="66" charset="0"/>
                <a:ea typeface="Verdana" pitchFamily="34" charset="0"/>
                <a:cs typeface="Verdana" pitchFamily="34" charset="0"/>
              </a:rPr>
              <a:t>{</a:t>
            </a:r>
          </a:p>
        </p:txBody>
      </p:sp>
      <p:sp>
        <p:nvSpPr>
          <p:cNvPr id="20" name="TextBox 19"/>
          <p:cNvSpPr txBox="1"/>
          <p:nvPr/>
        </p:nvSpPr>
        <p:spPr>
          <a:xfrm>
            <a:off x="4973249" y="4667549"/>
            <a:ext cx="1776448" cy="400110"/>
          </a:xfrm>
          <a:prstGeom prst="rect">
            <a:avLst/>
          </a:prstGeom>
          <a:noFill/>
        </p:spPr>
        <p:txBody>
          <a:bodyPr wrap="none" rtlCol="0">
            <a:spAutoFit/>
          </a:bodyPr>
          <a:lstStyle/>
          <a:p>
            <a:r>
              <a:rPr lang="en-US" sz="2000" dirty="0" smtClean="0">
                <a:solidFill>
                  <a:srgbClr val="5E9732"/>
                </a:solidFill>
                <a:latin typeface="Orly's Font 2"/>
                <a:ea typeface="Verdana" pitchFamily="34" charset="0"/>
                <a:cs typeface="Orly's Font 2"/>
              </a:rPr>
              <a:t>three rulers</a:t>
            </a:r>
          </a:p>
        </p:txBody>
      </p:sp>
      <p:sp>
        <p:nvSpPr>
          <p:cNvPr id="21" name="TextBox 20"/>
          <p:cNvSpPr txBox="1"/>
          <p:nvPr/>
        </p:nvSpPr>
        <p:spPr>
          <a:xfrm rot="16200000">
            <a:off x="7328451" y="2704210"/>
            <a:ext cx="1002197" cy="3108543"/>
          </a:xfrm>
          <a:prstGeom prst="rect">
            <a:avLst/>
          </a:prstGeom>
          <a:noFill/>
        </p:spPr>
        <p:txBody>
          <a:bodyPr wrap="none" rtlCol="0">
            <a:spAutoFit/>
          </a:bodyPr>
          <a:lstStyle/>
          <a:p>
            <a:r>
              <a:rPr lang="en-US" sz="19600" dirty="0" smtClean="0">
                <a:solidFill>
                  <a:srgbClr val="5E9732"/>
                </a:solidFill>
                <a:latin typeface="Orly's Font" pitchFamily="66" charset="0"/>
                <a:ea typeface="Verdana" pitchFamily="34" charset="0"/>
                <a:cs typeface="Verdana" pitchFamily="34" charset="0"/>
              </a:rPr>
              <a:t>{</a:t>
            </a:r>
          </a:p>
        </p:txBody>
      </p:sp>
      <p:sp>
        <p:nvSpPr>
          <p:cNvPr id="22" name="TextBox 21"/>
          <p:cNvSpPr txBox="1"/>
          <p:nvPr/>
        </p:nvSpPr>
        <p:spPr>
          <a:xfrm>
            <a:off x="7116283" y="4647292"/>
            <a:ext cx="1680268" cy="400110"/>
          </a:xfrm>
          <a:prstGeom prst="rect">
            <a:avLst/>
          </a:prstGeom>
          <a:noFill/>
        </p:spPr>
        <p:txBody>
          <a:bodyPr wrap="none" rtlCol="0">
            <a:spAutoFit/>
          </a:bodyPr>
          <a:lstStyle/>
          <a:p>
            <a:r>
              <a:rPr lang="en-US" sz="2000" dirty="0" smtClean="0">
                <a:solidFill>
                  <a:srgbClr val="5E9732"/>
                </a:solidFill>
                <a:latin typeface="Orly's Font 2"/>
                <a:ea typeface="Verdana" pitchFamily="34" charset="0"/>
                <a:cs typeface="Orly's Font 2"/>
              </a:rPr>
              <a:t>four rulers</a:t>
            </a:r>
          </a:p>
        </p:txBody>
      </p:sp>
      <p:sp>
        <p:nvSpPr>
          <p:cNvPr id="24" name="Left Bracket 23"/>
          <p:cNvSpPr/>
          <p:nvPr/>
        </p:nvSpPr>
        <p:spPr>
          <a:xfrm rot="5400000">
            <a:off x="4286250" y="-1065845"/>
            <a:ext cx="457200" cy="8572500"/>
          </a:xfrm>
          <a:prstGeom prst="leftBracket">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2971800" y="2231174"/>
            <a:ext cx="2646503" cy="646331"/>
          </a:xfrm>
          <a:prstGeom prst="rect">
            <a:avLst/>
          </a:prstGeom>
          <a:noFill/>
        </p:spPr>
        <p:txBody>
          <a:bodyPr wrap="none" rtlCol="0">
            <a:spAutoFit/>
          </a:bodyPr>
          <a:lstStyle/>
          <a:p>
            <a:r>
              <a:rPr lang="en-US" sz="3600" dirty="0" smtClean="0">
                <a:solidFill>
                  <a:schemeClr val="accent3"/>
                </a:solidFill>
                <a:latin typeface="Orly's Font 2"/>
                <a:ea typeface="Verdana" pitchFamily="34" charset="0"/>
                <a:cs typeface="Orly's Font 2"/>
              </a:rPr>
              <a:t>One Meter</a:t>
            </a:r>
          </a:p>
        </p:txBody>
      </p:sp>
    </p:spTree>
    <p:extLst>
      <p:ext uri="{BB962C8B-B14F-4D97-AF65-F5344CB8AC3E}">
        <p14:creationId xmlns:p14="http://schemas.microsoft.com/office/powerpoint/2010/main" val="283596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4500"/>
                            </p:stCondLst>
                            <p:childTnLst>
                              <p:par>
                                <p:cTn id="63" presetID="10" presetClass="entr" presetSubtype="0"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500"/>
                                        <p:tgtEl>
                                          <p:spTgt spid="12"/>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par>
                          <p:cTn id="74" fill="hold">
                            <p:stCondLst>
                              <p:cond delay="6000"/>
                            </p:stCondLst>
                            <p:childTnLst>
                              <p:par>
                                <p:cTn id="75" presetID="10"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childTnLst>
                          </p:cTn>
                        </p:par>
                        <p:par>
                          <p:cTn id="78" fill="hold">
                            <p:stCondLst>
                              <p:cond delay="6500"/>
                            </p:stCondLst>
                            <p:childTnLst>
                              <p:par>
                                <p:cTn id="79" presetID="10"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4" grpId="1"/>
      <p:bldP spid="15" grpId="0"/>
      <p:bldP spid="16" grpId="0"/>
      <p:bldP spid="17" grpId="0"/>
      <p:bldP spid="18" grpId="0"/>
      <p:bldP spid="19" grpId="0"/>
      <p:bldP spid="20" grpId="0"/>
      <p:bldP spid="21" grpId="0"/>
      <p:bldP spid="22" grpId="0"/>
      <p:bldP spid="24"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779846" y="1028700"/>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Where do we start?</a:t>
            </a:r>
            <a:endParaRPr lang="en-US" sz="2800" dirty="0">
              <a:solidFill>
                <a:schemeClr val="accent1"/>
              </a:solidFill>
              <a:latin typeface="Orly's Font 2" pitchFamily="66"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206" y="4343400"/>
            <a:ext cx="1000125" cy="10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loud Callout 5"/>
          <p:cNvSpPr/>
          <p:nvPr/>
        </p:nvSpPr>
        <p:spPr>
          <a:xfrm>
            <a:off x="1565371" y="3516228"/>
            <a:ext cx="2971800" cy="1505634"/>
          </a:xfrm>
          <a:prstGeom prst="cloudCallout">
            <a:avLst>
              <a:gd name="adj1" fmla="val -70941"/>
              <a:gd name="adj2" fmla="val 50166"/>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7" name="TextBox 6"/>
          <p:cNvSpPr txBox="1"/>
          <p:nvPr/>
        </p:nvSpPr>
        <p:spPr>
          <a:xfrm>
            <a:off x="1908806" y="3814719"/>
            <a:ext cx="2504189" cy="923330"/>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The marks before the “30” don’t mean anything! </a:t>
            </a:r>
          </a:p>
        </p:txBody>
      </p:sp>
      <p:sp>
        <p:nvSpPr>
          <p:cNvPr id="5" name="Right Brace 4"/>
          <p:cNvSpPr/>
          <p:nvPr/>
        </p:nvSpPr>
        <p:spPr>
          <a:xfrm rot="16200000">
            <a:off x="2480914" y="1872230"/>
            <a:ext cx="696510" cy="675672"/>
          </a:xfrm>
          <a:prstGeom prst="rightBrace">
            <a:avLst>
              <a:gd name="adj1" fmla="val 8333"/>
              <a:gd name="adj2" fmla="val 10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e 10"/>
          <p:cNvSpPr/>
          <p:nvPr/>
        </p:nvSpPr>
        <p:spPr>
          <a:xfrm rot="16200000">
            <a:off x="3156586" y="1872230"/>
            <a:ext cx="696510" cy="675672"/>
          </a:xfrm>
          <a:prstGeom prst="rightBrace">
            <a:avLst>
              <a:gd name="adj1" fmla="val 8333"/>
              <a:gd name="adj2" fmla="val 100000"/>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ight Brace 11"/>
          <p:cNvSpPr/>
          <p:nvPr/>
        </p:nvSpPr>
        <p:spPr>
          <a:xfrm rot="16200000">
            <a:off x="3832258" y="1872229"/>
            <a:ext cx="696510" cy="675672"/>
          </a:xfrm>
          <a:prstGeom prst="rightBrace">
            <a:avLst>
              <a:gd name="adj1" fmla="val 8333"/>
              <a:gd name="adj2" fmla="val 100000"/>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ight Brace 12"/>
          <p:cNvSpPr/>
          <p:nvPr/>
        </p:nvSpPr>
        <p:spPr>
          <a:xfrm rot="16200000">
            <a:off x="4465972" y="1914190"/>
            <a:ext cx="696508" cy="591754"/>
          </a:xfrm>
          <a:prstGeom prst="rightBrace">
            <a:avLst>
              <a:gd name="adj1" fmla="val 8333"/>
              <a:gd name="adj2" fmla="val 10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ight Brace 14"/>
          <p:cNvSpPr/>
          <p:nvPr/>
        </p:nvSpPr>
        <p:spPr>
          <a:xfrm rot="16200000">
            <a:off x="5104749" y="1867167"/>
            <a:ext cx="696508" cy="685800"/>
          </a:xfrm>
          <a:prstGeom prst="rightBrace">
            <a:avLst>
              <a:gd name="adj1" fmla="val 8333"/>
              <a:gd name="adj2" fmla="val 100000"/>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ight Brace 15"/>
          <p:cNvSpPr/>
          <p:nvPr/>
        </p:nvSpPr>
        <p:spPr>
          <a:xfrm rot="16200000">
            <a:off x="5790549" y="1867167"/>
            <a:ext cx="696508" cy="685800"/>
          </a:xfrm>
          <a:prstGeom prst="rightBrace">
            <a:avLst>
              <a:gd name="adj1" fmla="val 8333"/>
              <a:gd name="adj2" fmla="val 100000"/>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2318390" y="3563935"/>
            <a:ext cx="1359394" cy="1938992"/>
          </a:xfrm>
          <a:prstGeom prst="rect">
            <a:avLst/>
          </a:prstGeom>
          <a:noFill/>
        </p:spPr>
        <p:txBody>
          <a:bodyPr wrap="square" rtlCol="0">
            <a:spAutoFit/>
          </a:bodyPr>
          <a:lstStyle/>
          <a:p>
            <a:r>
              <a:rPr lang="en-US" sz="12000" b="1" dirty="0" smtClean="0">
                <a:solidFill>
                  <a:srgbClr val="0070C0"/>
                </a:solidFill>
                <a:latin typeface="Orly's Font 2" pitchFamily="66" charset="0"/>
                <a:ea typeface="Verdana" pitchFamily="34" charset="0"/>
                <a:cs typeface="Verdana" pitchFamily="34" charset="0"/>
              </a:rPr>
              <a:t>X</a:t>
            </a:r>
          </a:p>
        </p:txBody>
      </p:sp>
      <p:sp>
        <p:nvSpPr>
          <p:cNvPr id="2" name="TextBox 1"/>
          <p:cNvSpPr txBox="1"/>
          <p:nvPr/>
        </p:nvSpPr>
        <p:spPr>
          <a:xfrm>
            <a:off x="2660251" y="1714500"/>
            <a:ext cx="337836" cy="400110"/>
          </a:xfrm>
          <a:prstGeom prst="rect">
            <a:avLst/>
          </a:prstGeom>
          <a:noFill/>
        </p:spPr>
        <p:txBody>
          <a:bodyPr wrap="square" rtlCol="0">
            <a:spAutoFit/>
          </a:bodyPr>
          <a:lstStyle/>
          <a:p>
            <a:r>
              <a:rPr lang="en-US" sz="2000" dirty="0">
                <a:solidFill>
                  <a:schemeClr val="accent6">
                    <a:lumMod val="75000"/>
                  </a:schemeClr>
                </a:solidFill>
                <a:latin typeface="Orly's Font 2" pitchFamily="66" charset="0"/>
                <a:ea typeface="Verdana" pitchFamily="34" charset="0"/>
                <a:cs typeface="Verdana" pitchFamily="34" charset="0"/>
              </a:rPr>
              <a:t>1</a:t>
            </a:r>
            <a:endParaRPr lang="en-US" sz="2000" dirty="0" smtClean="0">
              <a:solidFill>
                <a:schemeClr val="accent6">
                  <a:lumMod val="75000"/>
                </a:schemeClr>
              </a:solidFill>
              <a:latin typeface="Orly's Font 2" pitchFamily="66" charset="0"/>
              <a:ea typeface="Verdana" pitchFamily="34" charset="0"/>
              <a:cs typeface="Verdana" pitchFamily="34" charset="0"/>
            </a:endParaRPr>
          </a:p>
        </p:txBody>
      </p:sp>
      <p:sp>
        <p:nvSpPr>
          <p:cNvPr id="17" name="TextBox 16"/>
          <p:cNvSpPr txBox="1"/>
          <p:nvPr/>
        </p:nvSpPr>
        <p:spPr>
          <a:xfrm>
            <a:off x="3335923" y="1714500"/>
            <a:ext cx="337836" cy="400110"/>
          </a:xfrm>
          <a:prstGeom prst="rect">
            <a:avLst/>
          </a:prstGeom>
          <a:noFill/>
        </p:spPr>
        <p:txBody>
          <a:bodyPr wrap="squar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2</a:t>
            </a:r>
          </a:p>
        </p:txBody>
      </p:sp>
      <p:sp>
        <p:nvSpPr>
          <p:cNvPr id="18" name="TextBox 17"/>
          <p:cNvSpPr txBox="1"/>
          <p:nvPr/>
        </p:nvSpPr>
        <p:spPr>
          <a:xfrm>
            <a:off x="4011595" y="1714500"/>
            <a:ext cx="337836" cy="400110"/>
          </a:xfrm>
          <a:prstGeom prst="rect">
            <a:avLst/>
          </a:prstGeom>
          <a:noFill/>
        </p:spPr>
        <p:txBody>
          <a:bodyPr wrap="squar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3</a:t>
            </a:r>
          </a:p>
        </p:txBody>
      </p:sp>
      <p:sp>
        <p:nvSpPr>
          <p:cNvPr id="19" name="TextBox 18"/>
          <p:cNvSpPr txBox="1"/>
          <p:nvPr/>
        </p:nvSpPr>
        <p:spPr>
          <a:xfrm>
            <a:off x="4645308" y="1714500"/>
            <a:ext cx="337836" cy="400110"/>
          </a:xfrm>
          <a:prstGeom prst="rect">
            <a:avLst/>
          </a:prstGeom>
          <a:noFill/>
        </p:spPr>
        <p:txBody>
          <a:bodyPr wrap="squar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4</a:t>
            </a:r>
          </a:p>
        </p:txBody>
      </p:sp>
      <p:sp>
        <p:nvSpPr>
          <p:cNvPr id="20" name="TextBox 19"/>
          <p:cNvSpPr txBox="1"/>
          <p:nvPr/>
        </p:nvSpPr>
        <p:spPr>
          <a:xfrm>
            <a:off x="5284085" y="1714500"/>
            <a:ext cx="337836" cy="400110"/>
          </a:xfrm>
          <a:prstGeom prst="rect">
            <a:avLst/>
          </a:prstGeom>
          <a:noFill/>
        </p:spPr>
        <p:txBody>
          <a:bodyPr wrap="squar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5</a:t>
            </a:r>
          </a:p>
        </p:txBody>
      </p:sp>
      <p:sp>
        <p:nvSpPr>
          <p:cNvPr id="21" name="TextBox 20"/>
          <p:cNvSpPr txBox="1"/>
          <p:nvPr/>
        </p:nvSpPr>
        <p:spPr>
          <a:xfrm>
            <a:off x="5969885" y="1714500"/>
            <a:ext cx="337836" cy="400110"/>
          </a:xfrm>
          <a:prstGeom prst="rect">
            <a:avLst/>
          </a:prstGeom>
          <a:noFill/>
        </p:spPr>
        <p:txBody>
          <a:bodyPr wrap="square" rtlCol="0">
            <a:spAutoFit/>
          </a:bodyPr>
          <a:lstStyle/>
          <a:p>
            <a:r>
              <a:rPr lang="en-US" sz="2000" dirty="0" smtClean="0">
                <a:solidFill>
                  <a:schemeClr val="accent6">
                    <a:lumMod val="75000"/>
                  </a:schemeClr>
                </a:solidFill>
                <a:latin typeface="Orly's Font 2" pitchFamily="66" charset="0"/>
                <a:ea typeface="Verdana" pitchFamily="34" charset="0"/>
                <a:cs typeface="Verdana" pitchFamily="34" charset="0"/>
              </a:rPr>
              <a:t>6</a:t>
            </a:r>
          </a:p>
        </p:txBody>
      </p:sp>
      <p:grpSp>
        <p:nvGrpSpPr>
          <p:cNvPr id="10" name="Group 9"/>
          <p:cNvGrpSpPr/>
          <p:nvPr/>
        </p:nvGrpSpPr>
        <p:grpSpPr>
          <a:xfrm>
            <a:off x="2481203" y="2628900"/>
            <a:ext cx="4025392" cy="813564"/>
            <a:chOff x="2481203" y="2628900"/>
            <a:chExt cx="4025392" cy="813564"/>
          </a:xfrm>
        </p:grpSpPr>
        <p:grpSp>
          <p:nvGrpSpPr>
            <p:cNvPr id="8" name="Group 7"/>
            <p:cNvGrpSpPr/>
            <p:nvPr/>
          </p:nvGrpSpPr>
          <p:grpSpPr>
            <a:xfrm>
              <a:off x="2481203" y="2628900"/>
              <a:ext cx="4025392" cy="813564"/>
              <a:chOff x="2481203" y="2628900"/>
              <a:chExt cx="4025392" cy="813564"/>
            </a:xfrm>
          </p:grpSpPr>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1203" y="2628900"/>
                <a:ext cx="4025392" cy="813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829169" y="3035682"/>
                <a:ext cx="3309634" cy="279018"/>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9" name="TextBox 8"/>
            <p:cNvSpPr txBox="1"/>
            <p:nvPr/>
          </p:nvSpPr>
          <p:spPr>
            <a:xfrm>
              <a:off x="2827315" y="2980799"/>
              <a:ext cx="598241"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30</a:t>
              </a:r>
            </a:p>
          </p:txBody>
        </p:sp>
        <p:sp>
          <p:nvSpPr>
            <p:cNvPr id="23" name="TextBox 22"/>
            <p:cNvSpPr txBox="1"/>
            <p:nvPr/>
          </p:nvSpPr>
          <p:spPr>
            <a:xfrm>
              <a:off x="3498088" y="2980799"/>
              <a:ext cx="582211"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4</a:t>
              </a:r>
              <a:r>
                <a:rPr lang="en-US" sz="2400" dirty="0" smtClean="0">
                  <a:solidFill>
                    <a:schemeClr val="accent6">
                      <a:lumMod val="75000"/>
                    </a:schemeClr>
                  </a:solidFill>
                  <a:latin typeface="Orly's Font 2" pitchFamily="66" charset="0"/>
                  <a:ea typeface="Verdana" pitchFamily="34" charset="0"/>
                  <a:cs typeface="Verdana" pitchFamily="34" charset="0"/>
                </a:rPr>
                <a:t>0</a:t>
              </a:r>
            </a:p>
          </p:txBody>
        </p:sp>
        <p:sp>
          <p:nvSpPr>
            <p:cNvPr id="24" name="TextBox 23"/>
            <p:cNvSpPr txBox="1"/>
            <p:nvPr/>
          </p:nvSpPr>
          <p:spPr>
            <a:xfrm>
              <a:off x="4180858" y="2980798"/>
              <a:ext cx="606256"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50</a:t>
              </a:r>
            </a:p>
          </p:txBody>
        </p:sp>
        <p:sp>
          <p:nvSpPr>
            <p:cNvPr id="25" name="TextBox 24"/>
            <p:cNvSpPr txBox="1"/>
            <p:nvPr/>
          </p:nvSpPr>
          <p:spPr>
            <a:xfrm>
              <a:off x="4814226" y="2980799"/>
              <a:ext cx="604653"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60</a:t>
              </a:r>
            </a:p>
          </p:txBody>
        </p:sp>
        <p:sp>
          <p:nvSpPr>
            <p:cNvPr id="26" name="TextBox 25"/>
            <p:cNvSpPr txBox="1"/>
            <p:nvPr/>
          </p:nvSpPr>
          <p:spPr>
            <a:xfrm>
              <a:off x="5508805" y="2980799"/>
              <a:ext cx="574196"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7</a:t>
              </a:r>
              <a:r>
                <a:rPr lang="en-US" sz="2400" dirty="0" smtClean="0">
                  <a:solidFill>
                    <a:schemeClr val="accent6">
                      <a:lumMod val="75000"/>
                    </a:schemeClr>
                  </a:solidFill>
                  <a:latin typeface="Orly's Font 2" pitchFamily="66" charset="0"/>
                  <a:ea typeface="Verdana" pitchFamily="34" charset="0"/>
                  <a:cs typeface="Verdana" pitchFamily="34" charset="0"/>
                </a:rPr>
                <a:t>0</a:t>
              </a:r>
            </a:p>
          </p:txBody>
        </p:sp>
      </p:grpSp>
    </p:spTree>
    <p:extLst>
      <p:ext uri="{BB962C8B-B14F-4D97-AF65-F5344CB8AC3E}">
        <p14:creationId xmlns:p14="http://schemas.microsoft.com/office/powerpoint/2010/main" val="472693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1121"/>
                            </p:stCondLst>
                            <p:childTnLst>
                              <p:par>
                                <p:cTn id="8" presetID="10"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1621"/>
                            </p:stCondLst>
                            <p:childTnLst>
                              <p:par>
                                <p:cTn id="12" presetID="10" presetClass="entr" presetSubtype="0" fill="hold" nodeType="after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cTn>
                              </p:par>
                            </p:childTnLst>
                          </p:cTn>
                        </p:par>
                        <p:par>
                          <p:cTn id="15" fill="hold">
                            <p:stCondLst>
                              <p:cond delay="2121"/>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2621"/>
                            </p:stCondLst>
                            <p:childTnLst>
                              <p:par>
                                <p:cTn id="20" presetID="1" presetClass="entr" presetSubtype="0" fill="hold" grpId="0" nodeType="afterEffect">
                                  <p:stCondLst>
                                    <p:cond delay="0"/>
                                  </p:stCondLst>
                                  <p:iterate type="lt">
                                    <p:tmAbs val="80"/>
                                  </p:iterate>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7" grpId="0"/>
      <p:bldP spid="5" grpId="0" animBg="1"/>
      <p:bldP spid="11" grpId="0" animBg="1"/>
      <p:bldP spid="12" grpId="0" animBg="1"/>
      <p:bldP spid="13" grpId="0" animBg="1"/>
      <p:bldP spid="15" grpId="0" animBg="1"/>
      <p:bldP spid="16" grpId="0" animBg="1"/>
      <p:bldP spid="14" grpId="0"/>
      <p:bldP spid="2"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091238"/>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Josie’s dog is 32                 tall and Emily’s dog is 17                 tall. </a:t>
            </a:r>
            <a:endParaRPr lang="en-US" sz="2800" dirty="0">
              <a:solidFill>
                <a:schemeClr val="accent1"/>
              </a:solidFill>
              <a:latin typeface="Orly's Font 2" pitchFamily="66"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482990"/>
            <a:ext cx="1536560" cy="173736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7600" y="2743589"/>
            <a:ext cx="2419350" cy="2466975"/>
          </a:xfrm>
          <a:prstGeom prst="rect">
            <a:avLst/>
          </a:prstGeom>
        </p:spPr>
      </p:pic>
      <p:grpSp>
        <p:nvGrpSpPr>
          <p:cNvPr id="21" name="Group 20"/>
          <p:cNvGrpSpPr/>
          <p:nvPr/>
        </p:nvGrpSpPr>
        <p:grpSpPr>
          <a:xfrm>
            <a:off x="2359667" y="2232792"/>
            <a:ext cx="1023613" cy="3005901"/>
            <a:chOff x="3959867" y="2065039"/>
            <a:chExt cx="1023613" cy="3005901"/>
          </a:xfrm>
        </p:grpSpPr>
        <p:grpSp>
          <p:nvGrpSpPr>
            <p:cNvPr id="15" name="Group 14"/>
            <p:cNvGrpSpPr/>
            <p:nvPr/>
          </p:nvGrpSpPr>
          <p:grpSpPr>
            <a:xfrm>
              <a:off x="4008192" y="2082401"/>
              <a:ext cx="975288" cy="2899174"/>
              <a:chOff x="4272794" y="2581154"/>
              <a:chExt cx="822960" cy="2899174"/>
            </a:xfrm>
          </p:grpSpPr>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9529"/>
              <a:stretch/>
            </p:blipFill>
            <p:spPr>
              <a:xfrm rot="5400000">
                <a:off x="3234687" y="3619261"/>
                <a:ext cx="2899174" cy="822960"/>
              </a:xfrm>
              <a:prstGeom prst="rect">
                <a:avLst/>
              </a:prstGeom>
            </p:spPr>
          </p:pic>
          <p:cxnSp>
            <p:nvCxnSpPr>
              <p:cNvPr id="8" name="Straight Connector 7"/>
              <p:cNvCxnSpPr/>
              <p:nvPr/>
            </p:nvCxnSpPr>
            <p:spPr>
              <a:xfrm>
                <a:off x="4272794" y="2581154"/>
                <a:ext cx="75640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6" name="TextBox 15"/>
                <p:cNvSpPr txBox="1"/>
                <p:nvPr/>
              </p:nvSpPr>
              <p:spPr>
                <a:xfrm>
                  <a:off x="4008192" y="4701095"/>
                  <a:ext cx="582211" cy="36984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b="0" i="0" smtClean="0">
                            <a:solidFill>
                              <a:schemeClr val="accent6">
                                <a:lumMod val="75000"/>
                              </a:schemeClr>
                            </a:solidFill>
                            <a:latin typeface="Orly's Font 2" pitchFamily="66" charset="0"/>
                            <a:ea typeface="Verdana" pitchFamily="34" charset="0"/>
                            <a:cs typeface="Verdana" pitchFamily="34" charset="0"/>
                          </a:rPr>
                          <m:t>30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4008192" y="4701095"/>
                  <a:ext cx="582211" cy="369845"/>
                </a:xfrm>
                <a:prstGeom prst="rect">
                  <a:avLst/>
                </a:prstGeom>
                <a:blipFill rotWithShape="1">
                  <a:blip r:embed="rId6"/>
                  <a:stretch>
                    <a:fillRect t="-16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3990781" y="4033837"/>
                  <a:ext cx="569387" cy="37266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a:solidFill>
                              <a:schemeClr val="accent6">
                                <a:lumMod val="75000"/>
                              </a:schemeClr>
                            </a:solidFill>
                            <a:latin typeface="Orly's Font 2" pitchFamily="66" charset="0"/>
                            <a:ea typeface="Verdana" pitchFamily="34" charset="0"/>
                            <a:cs typeface="Verdana" pitchFamily="34" charset="0"/>
                          </a:rPr>
                          <m:t>4</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3990781" y="4033837"/>
                  <a:ext cx="569387" cy="372666"/>
                </a:xfrm>
                <a:prstGeom prst="rect">
                  <a:avLst/>
                </a:prstGeom>
                <a:blipFill rotWithShape="1">
                  <a:blip r:embed="rId7"/>
                  <a:stretch>
                    <a:fillRect t="-16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3959867" y="3331644"/>
                  <a:ext cx="642902" cy="38382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nor/>
                          </m:rPr>
                          <a:rPr lang="en-US">
                            <a:solidFill>
                              <a:schemeClr val="accent6">
                                <a:lumMod val="75000"/>
                              </a:schemeClr>
                            </a:solidFill>
                            <a:latin typeface="Orly's Font 2" pitchFamily="66" charset="0"/>
                            <a:ea typeface="Verdana" pitchFamily="34" charset="0"/>
                            <a:cs typeface="Verdana" pitchFamily="34" charset="0"/>
                          </a:rPr>
                          <m:t>5</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3959867" y="3331644"/>
                  <a:ext cx="642902" cy="383823"/>
                </a:xfrm>
                <a:prstGeom prst="rect">
                  <a:avLst/>
                </a:prstGeom>
                <a:blipFill rotWithShape="1">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a:xfrm>
                  <a:off x="3977278" y="2624886"/>
                  <a:ext cx="587020" cy="3754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a:solidFill>
                              <a:schemeClr val="accent6">
                                <a:lumMod val="75000"/>
                              </a:schemeClr>
                            </a:solidFill>
                            <a:latin typeface="Orly's Font 2" pitchFamily="66" charset="0"/>
                            <a:ea typeface="Verdana" pitchFamily="34" charset="0"/>
                            <a:cs typeface="Verdana" pitchFamily="34" charset="0"/>
                          </a:rPr>
                          <m:t>6</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3977278" y="2624886"/>
                  <a:ext cx="587020" cy="375424"/>
                </a:xfrm>
                <a:prstGeom prst="rect">
                  <a:avLst/>
                </a:prstGeom>
                <a:blipFill rotWithShape="1">
                  <a:blip r:embed="rId9"/>
                  <a:stretch>
                    <a:fillRect t="-16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4002356" y="2065039"/>
                  <a:ext cx="564577" cy="38382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a:solidFill>
                              <a:schemeClr val="accent6">
                                <a:lumMod val="75000"/>
                              </a:schemeClr>
                            </a:solidFill>
                            <a:latin typeface="Orly's Font 2" pitchFamily="66" charset="0"/>
                            <a:ea typeface="Verdana" pitchFamily="34" charset="0"/>
                            <a:cs typeface="Verdana" pitchFamily="34" charset="0"/>
                          </a:rPr>
                          <m:t>7</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4002356" y="2065039"/>
                  <a:ext cx="564577" cy="383823"/>
                </a:xfrm>
                <a:prstGeom prst="rect">
                  <a:avLst/>
                </a:prstGeom>
                <a:blipFill rotWithShape="1">
                  <a:blip r:embed="rId10"/>
                  <a:stretch>
                    <a:fillRect t="-1587"/>
                  </a:stretch>
                </a:blipFill>
              </p:spPr>
              <p:txBody>
                <a:bodyPr/>
                <a:lstStyle/>
                <a:p>
                  <a:r>
                    <a:rPr lang="en-US">
                      <a:noFill/>
                    </a:rPr>
                    <a:t> </a:t>
                  </a:r>
                </a:p>
              </p:txBody>
            </p:sp>
          </mc:Fallback>
        </mc:AlternateContent>
      </p:grpSp>
      <p:sp>
        <p:nvSpPr>
          <p:cNvPr id="23" name="Text Placeholder 2"/>
          <p:cNvSpPr txBox="1">
            <a:spLocks/>
          </p:cNvSpPr>
          <p:nvPr/>
        </p:nvSpPr>
        <p:spPr bwMode="auto">
          <a:xfrm>
            <a:off x="5943600" y="3621610"/>
            <a:ext cx="297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6">
                    <a:lumMod val="75000"/>
                  </a:schemeClr>
                </a:solidFill>
                <a:latin typeface="Orly's Font 2" pitchFamily="66" charset="0"/>
              </a:rPr>
              <a:t>3</a:t>
            </a:r>
            <a:r>
              <a:rPr lang="en-US" sz="2800" dirty="0" smtClean="0">
                <a:solidFill>
                  <a:schemeClr val="accent6">
                    <a:lumMod val="75000"/>
                  </a:schemeClr>
                </a:solidFill>
                <a:latin typeface="Orly's Font 2" pitchFamily="66" charset="0"/>
              </a:rPr>
              <a:t>2 – 17 = 15cm</a:t>
            </a:r>
            <a:endParaRPr lang="en-US" sz="2800" dirty="0">
              <a:solidFill>
                <a:schemeClr val="accent6">
                  <a:lumMod val="75000"/>
                </a:schemeClr>
              </a:solidFill>
              <a:latin typeface="Orly's Font 2" pitchFamily="66" charset="0"/>
            </a:endParaRPr>
          </a:p>
        </p:txBody>
      </p:sp>
      <p:sp>
        <p:nvSpPr>
          <p:cNvPr id="24" name="Text Placeholder 2"/>
          <p:cNvSpPr txBox="1">
            <a:spLocks/>
          </p:cNvSpPr>
          <p:nvPr/>
        </p:nvSpPr>
        <p:spPr bwMode="auto">
          <a:xfrm>
            <a:off x="6077393" y="2616615"/>
            <a:ext cx="2971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How much taller?</a:t>
            </a:r>
            <a:endParaRPr lang="en-US" sz="2800" dirty="0">
              <a:solidFill>
                <a:schemeClr val="accent1"/>
              </a:solidFill>
              <a:latin typeface="Orly's Font 2" pitchFamily="66" charset="0"/>
            </a:endParaRPr>
          </a:p>
        </p:txBody>
      </p:sp>
      <p:sp>
        <p:nvSpPr>
          <p:cNvPr id="25" name="Text Placeholder 2"/>
          <p:cNvSpPr txBox="1">
            <a:spLocks/>
          </p:cNvSpPr>
          <p:nvPr/>
        </p:nvSpPr>
        <p:spPr bwMode="auto">
          <a:xfrm>
            <a:off x="4229100" y="1061455"/>
            <a:ext cx="2400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centimeters</a:t>
            </a:r>
            <a:endParaRPr lang="en-US" sz="2800" dirty="0">
              <a:solidFill>
                <a:schemeClr val="accent1"/>
              </a:solidFill>
              <a:latin typeface="Orly's Font 2" pitchFamily="66" charset="0"/>
            </a:endParaRPr>
          </a:p>
        </p:txBody>
      </p:sp>
      <p:sp>
        <p:nvSpPr>
          <p:cNvPr id="26" name="Text Placeholder 2"/>
          <p:cNvSpPr txBox="1">
            <a:spLocks/>
          </p:cNvSpPr>
          <p:nvPr/>
        </p:nvSpPr>
        <p:spPr bwMode="auto">
          <a:xfrm>
            <a:off x="4495800" y="1511984"/>
            <a:ext cx="2400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centimeters</a:t>
            </a:r>
            <a:endParaRPr lang="en-US" sz="2800" dirty="0">
              <a:solidFill>
                <a:schemeClr val="accent1"/>
              </a:solidFill>
              <a:latin typeface="Orly's Font 2" pitchFamily="66" charset="0"/>
            </a:endParaRPr>
          </a:p>
        </p:txBody>
      </p:sp>
      <p:cxnSp>
        <p:nvCxnSpPr>
          <p:cNvPr id="7" name="Straight Connector 6"/>
          <p:cNvCxnSpPr/>
          <p:nvPr/>
        </p:nvCxnSpPr>
        <p:spPr>
          <a:xfrm>
            <a:off x="477276" y="3876361"/>
            <a:ext cx="269039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005556" y="2807107"/>
            <a:ext cx="2690394" cy="0"/>
          </a:xfrm>
          <a:prstGeom prst="line">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rot="16200000">
            <a:off x="2507925" y="4265833"/>
            <a:ext cx="1177410" cy="398463"/>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Right Brace 21"/>
          <p:cNvSpPr/>
          <p:nvPr/>
        </p:nvSpPr>
        <p:spPr>
          <a:xfrm>
            <a:off x="3376194" y="2807107"/>
            <a:ext cx="696510" cy="1076113"/>
          </a:xfrm>
          <a:prstGeom prst="rightBrace">
            <a:avLst>
              <a:gd name="adj1" fmla="val 8333"/>
              <a:gd name="adj2" fmla="val 10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0" name="Straight Arrow Connector 29"/>
          <p:cNvCxnSpPr/>
          <p:nvPr/>
        </p:nvCxnSpPr>
        <p:spPr>
          <a:xfrm flipH="1">
            <a:off x="3304407" y="5058083"/>
            <a:ext cx="548640" cy="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rot="16200000">
            <a:off x="1978415" y="3734637"/>
            <a:ext cx="2253523" cy="398463"/>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40" name="Straight Arrow Connector 39"/>
          <p:cNvCxnSpPr/>
          <p:nvPr/>
        </p:nvCxnSpPr>
        <p:spPr>
          <a:xfrm flipH="1">
            <a:off x="3304408" y="5063642"/>
            <a:ext cx="548640" cy="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3121"/>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3621"/>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2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80"/>
                                  </p:iterate>
                                  <p:childTnLst>
                                    <p:set>
                                      <p:cBhvr>
                                        <p:cTn id="20"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childTnLst>
                    </p:cTn>
                  </p:par>
                  <p:par>
                    <p:cTn id="45" fill="hold">
                      <p:stCondLst>
                        <p:cond delay="indefinite"/>
                      </p:stCondLst>
                      <p:childTnLst>
                        <p:par>
                          <p:cTn id="46" fill="hold">
                            <p:stCondLst>
                              <p:cond delay="0"/>
                            </p:stCondLst>
                            <p:childTnLst>
                              <p:par>
                                <p:cTn id="47" presetID="64" presetClass="path" presetSubtype="0" accel="50000" decel="50000" fill="hold" nodeType="clickEffect">
                                  <p:stCondLst>
                                    <p:cond delay="0"/>
                                  </p:stCondLst>
                                  <p:childTnLst>
                                    <p:animMotion origin="layout" path="M 5.55556E-7 4.33213E-6 L -0.00382 -0.21578 " pathEditMode="relative" rAng="0" ptsTypes="AA">
                                      <p:cBhvr>
                                        <p:cTn id="48" dur="2000" fill="hold"/>
                                        <p:tgtEl>
                                          <p:spTgt spid="30"/>
                                        </p:tgtEl>
                                        <p:attrNameLst>
                                          <p:attrName>ppt_x</p:attrName>
                                          <p:attrName>ppt_y</p:attrName>
                                        </p:attrNameLst>
                                      </p:cBhvr>
                                      <p:rCtr x="-191" y="-10803"/>
                                    </p:animMotion>
                                  </p:childTnLst>
                                  <p:subTnLst>
                                    <p:set>
                                      <p:cBhvr override="childStyle">
                                        <p:cTn dur="1" fill="hold" display="0" masterRel="sameClick" afterEffect="1">
                                          <p:stCondLst>
                                            <p:cond evt="end" delay="0">
                                              <p:tn val="47"/>
                                            </p:cond>
                                          </p:stCondLst>
                                        </p:cTn>
                                        <p:tgtEl>
                                          <p:spTgt spid="30"/>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64" presetClass="path" presetSubtype="0" accel="50000" decel="50000" fill="hold" nodeType="clickEffect">
                                  <p:stCondLst>
                                    <p:cond delay="0"/>
                                  </p:stCondLst>
                                  <p:childTnLst>
                                    <p:animMotion origin="layout" path="M 0 -4.69575E-6 L 0 -0.39677 " pathEditMode="relative" rAng="0" ptsTypes="AA">
                                      <p:cBhvr>
                                        <p:cTn id="62" dur="2000" fill="hold"/>
                                        <p:tgtEl>
                                          <p:spTgt spid="40"/>
                                        </p:tgtEl>
                                        <p:attrNameLst>
                                          <p:attrName>ppt_x</p:attrName>
                                          <p:attrName>ppt_y</p:attrName>
                                        </p:attrNameLst>
                                      </p:cBhvr>
                                      <p:rCtr x="0" y="-19839"/>
                                    </p:animMotion>
                                  </p:childTnLst>
                                  <p:subTnLst>
                                    <p:set>
                                      <p:cBhvr override="childStyle">
                                        <p:cTn dur="1" fill="hold" display="0" masterRel="sameClick" afterEffect="1">
                                          <p:stCondLst>
                                            <p:cond evt="end" delay="0">
                                              <p:tn val="61"/>
                                            </p:cond>
                                          </p:stCondLst>
                                        </p:cTn>
                                        <p:tgtEl>
                                          <p:spTgt spid="40"/>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iterate type="lt">
                                    <p:tmAbs val="80"/>
                                  </p:iterate>
                                  <p:childTnLst>
                                    <p:set>
                                      <p:cBhvr>
                                        <p:cTn id="6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iterate type="lt">
                                    <p:tmAbs val="80"/>
                                  </p:iterate>
                                  <p:childTnLst>
                                    <p:set>
                                      <p:cBhvr>
                                        <p:cTn id="75"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build="p"/>
      <p:bldP spid="24" grpId="0" build="p"/>
      <p:bldP spid="25" grpId="0" build="p"/>
      <p:bldP spid="26" grpId="0" build="p"/>
      <p:bldP spid="29" grpId="0" animBg="1"/>
      <p:bldP spid="22"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26863" y="1185095"/>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Josie’s dog is 32 centimeters tall and Emily’s dog is 17 centimeters tall. </a:t>
            </a:r>
            <a:endParaRPr lang="en-US" sz="2800" dirty="0">
              <a:solidFill>
                <a:schemeClr val="accent1"/>
              </a:solidFill>
              <a:latin typeface="Orly's Font 2" pitchFamily="66"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81" y="3502540"/>
            <a:ext cx="889588" cy="100584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8068" y="3228220"/>
            <a:ext cx="1524468" cy="1554480"/>
          </a:xfrm>
          <a:prstGeom prst="rect">
            <a:avLst/>
          </a:prstGeom>
        </p:spPr>
      </p:pic>
      <p:sp>
        <p:nvSpPr>
          <p:cNvPr id="23" name="Text Placeholder 2"/>
          <p:cNvSpPr txBox="1">
            <a:spLocks/>
          </p:cNvSpPr>
          <p:nvPr/>
        </p:nvSpPr>
        <p:spPr bwMode="auto">
          <a:xfrm>
            <a:off x="3057528" y="4800600"/>
            <a:ext cx="297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1"/>
                </a:solidFill>
                <a:latin typeface="Orly's Font 2" pitchFamily="66" charset="0"/>
              </a:rPr>
              <a:t>3</a:t>
            </a:r>
            <a:r>
              <a:rPr lang="en-US" sz="2800" dirty="0" smtClean="0">
                <a:solidFill>
                  <a:schemeClr val="accent1"/>
                </a:solidFill>
                <a:latin typeface="Orly's Font 2" pitchFamily="66" charset="0"/>
              </a:rPr>
              <a:t>2 – 17 = 15cm</a:t>
            </a:r>
            <a:endParaRPr lang="en-US" sz="2800" dirty="0">
              <a:solidFill>
                <a:schemeClr val="accent1"/>
              </a:solidFill>
              <a:latin typeface="Orly's Font 2" pitchFamily="66" charset="0"/>
            </a:endParaRPr>
          </a:p>
        </p:txBody>
      </p:sp>
      <p:cxnSp>
        <p:nvCxnSpPr>
          <p:cNvPr id="25" name="Straight Arrow Connector 24"/>
          <p:cNvCxnSpPr/>
          <p:nvPr/>
        </p:nvCxnSpPr>
        <p:spPr>
          <a:xfrm>
            <a:off x="4110751" y="2849908"/>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247792" y="2849908"/>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384833" y="2861193"/>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521874" y="2856927"/>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658915" y="2849908"/>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795956" y="2859728"/>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932997" y="2849908"/>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5070038" y="2856927"/>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5207079" y="2856927"/>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5344119" y="2861193"/>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481160" y="2859728"/>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618201" y="2861193"/>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5755242" y="2851737"/>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5892283" y="2861193"/>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029328" y="2861193"/>
            <a:ext cx="1670" cy="571500"/>
          </a:xfrm>
          <a:prstGeom prst="straightConnector1">
            <a:avLst/>
          </a:prstGeom>
          <a:ln w="38100">
            <a:solidFill>
              <a:schemeClr val="accent6">
                <a:lumMod val="75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47" name="Group 46"/>
          <p:cNvGrpSpPr/>
          <p:nvPr/>
        </p:nvGrpSpPr>
        <p:grpSpPr>
          <a:xfrm>
            <a:off x="1769158" y="3404894"/>
            <a:ext cx="5514513" cy="1085816"/>
            <a:chOff x="1756695" y="3143284"/>
            <a:chExt cx="5514513" cy="1085816"/>
          </a:xfrm>
        </p:grpSpPr>
        <p:grpSp>
          <p:nvGrpSpPr>
            <p:cNvPr id="44" name="Group 43"/>
            <p:cNvGrpSpPr/>
            <p:nvPr/>
          </p:nvGrpSpPr>
          <p:grpSpPr>
            <a:xfrm>
              <a:off x="1756695" y="3143284"/>
              <a:ext cx="5514513" cy="975288"/>
              <a:chOff x="1828801" y="4091417"/>
              <a:chExt cx="5514513" cy="975288"/>
            </a:xfrm>
          </p:grpSpPr>
          <p:grpSp>
            <p:nvGrpSpPr>
              <p:cNvPr id="21" name="Group 20"/>
              <p:cNvGrpSpPr/>
              <p:nvPr/>
            </p:nvGrpSpPr>
            <p:grpSpPr>
              <a:xfrm rot="16200000">
                <a:off x="4098414" y="1821804"/>
                <a:ext cx="975288" cy="5514513"/>
                <a:chOff x="4008192" y="2023949"/>
                <a:chExt cx="975288" cy="2972343"/>
              </a:xfrm>
            </p:grpSpPr>
            <p:grpSp>
              <p:nvGrpSpPr>
                <p:cNvPr id="15" name="Group 14"/>
                <p:cNvGrpSpPr/>
                <p:nvPr/>
              </p:nvGrpSpPr>
              <p:grpSpPr>
                <a:xfrm>
                  <a:off x="4008192" y="2082401"/>
                  <a:ext cx="975288" cy="2899174"/>
                  <a:chOff x="4272794" y="2581154"/>
                  <a:chExt cx="822960" cy="2899174"/>
                </a:xfrm>
              </p:grpSpPr>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9529"/>
                  <a:stretch/>
                </p:blipFill>
                <p:spPr>
                  <a:xfrm rot="5400000">
                    <a:off x="3234687" y="3619261"/>
                    <a:ext cx="2899174" cy="822960"/>
                  </a:xfrm>
                  <a:prstGeom prst="rect">
                    <a:avLst/>
                  </a:prstGeom>
                </p:spPr>
              </p:pic>
              <p:cxnSp>
                <p:nvCxnSpPr>
                  <p:cNvPr id="8" name="Straight Connector 7"/>
                  <p:cNvCxnSpPr/>
                  <p:nvPr/>
                </p:nvCxnSpPr>
                <p:spPr>
                  <a:xfrm>
                    <a:off x="4272794" y="2581154"/>
                    <a:ext cx="75640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6" name="TextBox 15"/>
                    <p:cNvSpPr txBox="1"/>
                    <p:nvPr/>
                  </p:nvSpPr>
                  <p:spPr>
                    <a:xfrm rot="5400000">
                      <a:off x="4140154" y="4652225"/>
                      <a:ext cx="304310" cy="38382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a:solidFill>
                                  <a:schemeClr val="accent6">
                                    <a:lumMod val="75000"/>
                                  </a:schemeClr>
                                </a:solidFill>
                                <a:latin typeface="Orly's Font 2" pitchFamily="66" charset="0"/>
                                <a:ea typeface="Verdana" pitchFamily="34" charset="0"/>
                                <a:cs typeface="Verdana" pitchFamily="34" charset="0"/>
                              </a:rPr>
                              <m:t>7</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6" name="TextBox 15"/>
                    <p:cNvSpPr txBox="1">
                      <a:spLocks noRot="1" noChangeAspect="1" noMove="1" noResize="1" noEditPoints="1" noAdjustHandles="1" noChangeArrowheads="1" noChangeShapeType="1" noTextEdit="1"/>
                    </p:cNvSpPr>
                    <p:nvPr/>
                  </p:nvSpPr>
                  <p:spPr>
                    <a:xfrm rot="5400000">
                      <a:off x="4140154" y="4652225"/>
                      <a:ext cx="304310" cy="383823"/>
                    </a:xfrm>
                    <a:prstGeom prst="rect">
                      <a:avLst/>
                    </a:prstGeom>
                    <a:blipFill rotWithShape="1">
                      <a:blip r:embed="rId6"/>
                      <a:stretch>
                        <a:fillRect t="-1613" b="-16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rot="5400000">
                      <a:off x="4115894" y="3985656"/>
                      <a:ext cx="316405" cy="37542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smtClean="0">
                                <a:solidFill>
                                  <a:schemeClr val="accent6">
                                    <a:lumMod val="75000"/>
                                  </a:schemeClr>
                                </a:solidFill>
                                <a:latin typeface="Orly's Font 2" pitchFamily="66" charset="0"/>
                                <a:ea typeface="Verdana" pitchFamily="34" charset="0"/>
                                <a:cs typeface="Verdana" pitchFamily="34" charset="0"/>
                              </a:rPr>
                              <m:t>6</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7" name="TextBox 16"/>
                    <p:cNvSpPr txBox="1">
                      <a:spLocks noRot="1" noChangeAspect="1" noMove="1" noResize="1" noEditPoints="1" noAdjustHandles="1" noChangeArrowheads="1" noChangeShapeType="1" noTextEdit="1"/>
                    </p:cNvSpPr>
                    <p:nvPr/>
                  </p:nvSpPr>
                  <p:spPr>
                    <a:xfrm rot="5400000">
                      <a:off x="4115894" y="3985656"/>
                      <a:ext cx="316405" cy="375424"/>
                    </a:xfrm>
                    <a:prstGeom prst="rect">
                      <a:avLst/>
                    </a:prstGeom>
                    <a:blipFill rotWithShape="1">
                      <a:blip r:embed="rId7"/>
                      <a:stretch>
                        <a:fillRect t="-16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rot="5400000">
                      <a:off x="3959867" y="3331644"/>
                      <a:ext cx="642902" cy="38382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nor/>
                              </m:rPr>
                              <a:rPr lang="en-US">
                                <a:solidFill>
                                  <a:schemeClr val="accent6">
                                    <a:lumMod val="75000"/>
                                  </a:schemeClr>
                                </a:solidFill>
                                <a:latin typeface="Orly's Font 2" pitchFamily="66" charset="0"/>
                                <a:ea typeface="Verdana" pitchFamily="34" charset="0"/>
                                <a:cs typeface="Verdana" pitchFamily="34" charset="0"/>
                              </a:rPr>
                              <m:t>5</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8" name="TextBox 17"/>
                    <p:cNvSpPr txBox="1">
                      <a:spLocks noRot="1" noChangeAspect="1" noMove="1" noResize="1" noEditPoints="1" noAdjustHandles="1" noChangeArrowheads="1" noChangeShapeType="1" noTextEdit="1"/>
                    </p:cNvSpPr>
                    <p:nvPr/>
                  </p:nvSpPr>
                  <p:spPr>
                    <a:xfrm rot="5400000">
                      <a:off x="3959867" y="3331644"/>
                      <a:ext cx="642902" cy="383823"/>
                    </a:xfrm>
                    <a:prstGeom prst="rect">
                      <a:avLst/>
                    </a:prstGeom>
                    <a:blipFill rotWithShape="1">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a:xfrm rot="5400000">
                      <a:off x="4121679" y="2620260"/>
                      <a:ext cx="30431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smtClean="0">
                                <a:solidFill>
                                  <a:schemeClr val="accent6">
                                    <a:lumMod val="75000"/>
                                  </a:schemeClr>
                                </a:solidFill>
                                <a:latin typeface="Orly's Font 2" pitchFamily="66" charset="0"/>
                                <a:ea typeface="Verdana" pitchFamily="34" charset="0"/>
                                <a:cs typeface="Verdana" pitchFamily="34" charset="0"/>
                              </a:rPr>
                              <m:t>4</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19" name="TextBox 18"/>
                    <p:cNvSpPr txBox="1">
                      <a:spLocks noRot="1" noChangeAspect="1" noMove="1" noResize="1" noEditPoints="1" noAdjustHandles="1" noChangeArrowheads="1" noChangeShapeType="1" noTextEdit="1"/>
                    </p:cNvSpPr>
                    <p:nvPr/>
                  </p:nvSpPr>
                  <p:spPr>
                    <a:xfrm rot="5400000">
                      <a:off x="4121679" y="2620260"/>
                      <a:ext cx="304310" cy="369332"/>
                    </a:xfrm>
                    <a:prstGeom prst="rect">
                      <a:avLst/>
                    </a:prstGeom>
                    <a:blipFill rotWithShape="1">
                      <a:blip r:embed="rId9"/>
                      <a:stretch>
                        <a:fillRect t="-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rot="5400000">
                      <a:off x="4154008" y="1995933"/>
                      <a:ext cx="313814" cy="36984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n-US" smtClean="0">
                                <a:solidFill>
                                  <a:schemeClr val="accent6">
                                    <a:lumMod val="75000"/>
                                  </a:schemeClr>
                                </a:solidFill>
                                <a:latin typeface="Orly's Font 2" pitchFamily="66" charset="0"/>
                                <a:ea typeface="Verdana" pitchFamily="34" charset="0"/>
                                <a:cs typeface="Verdana" pitchFamily="34" charset="0"/>
                              </a:rPr>
                              <m:t>3</m:t>
                            </m:r>
                            <m:r>
                              <m:rPr>
                                <m:nor/>
                              </m:rPr>
                              <a:rPr lang="en-US" b="0" i="0" smtClean="0">
                                <a:solidFill>
                                  <a:schemeClr val="accent6">
                                    <a:lumMod val="75000"/>
                                  </a:schemeClr>
                                </a:solidFill>
                                <a:latin typeface="Orly's Font 2" pitchFamily="66" charset="0"/>
                                <a:ea typeface="Verdana" pitchFamily="34" charset="0"/>
                                <a:cs typeface="Verdana" pitchFamily="34" charset="0"/>
                              </a:rPr>
                              <m:t>0</m:t>
                            </m:r>
                          </m:oMath>
                        </m:oMathPara>
                      </a14:m>
                      <a:endParaRPr lang="en-US" dirty="0" smtClean="0">
                        <a:solidFill>
                          <a:schemeClr val="accent6">
                            <a:lumMod val="75000"/>
                          </a:schemeClr>
                        </a:solidFill>
                        <a:latin typeface="Orly's Font 2" pitchFamily="66" charset="0"/>
                        <a:ea typeface="Verdana" pitchFamily="34" charset="0"/>
                        <a:cs typeface="Verdana" pitchFamily="34" charset="0"/>
                      </a:endParaRPr>
                    </a:p>
                  </p:txBody>
                </p:sp>
              </mc:Choice>
              <mc:Fallback xmlns="">
                <p:sp>
                  <p:nvSpPr>
                    <p:cNvPr id="20" name="TextBox 19"/>
                    <p:cNvSpPr txBox="1">
                      <a:spLocks noRot="1" noChangeAspect="1" noMove="1" noResize="1" noEditPoints="1" noAdjustHandles="1" noChangeArrowheads="1" noChangeShapeType="1" noTextEdit="1"/>
                    </p:cNvSpPr>
                    <p:nvPr/>
                  </p:nvSpPr>
                  <p:spPr>
                    <a:xfrm rot="5400000">
                      <a:off x="4154008" y="1995933"/>
                      <a:ext cx="313814" cy="369845"/>
                    </a:xfrm>
                    <a:prstGeom prst="rect">
                      <a:avLst/>
                    </a:prstGeom>
                    <a:blipFill rotWithShape="1">
                      <a:blip r:embed="rId10"/>
                      <a:stretch>
                        <a:fillRect t="-1667"/>
                      </a:stretch>
                    </a:blipFill>
                  </p:spPr>
                  <p:txBody>
                    <a:bodyPr/>
                    <a:lstStyle/>
                    <a:p>
                      <a:r>
                        <a:rPr lang="en-US">
                          <a:noFill/>
                        </a:rPr>
                        <a:t> </a:t>
                      </a:r>
                    </a:p>
                  </p:txBody>
                </p:sp>
              </mc:Fallback>
            </mc:AlternateContent>
          </p:grpSp>
          <mc:AlternateContent xmlns:mc="http://schemas.openxmlformats.org/markup-compatibility/2006" xmlns:p14="http://schemas.microsoft.com/office/powerpoint/2010/main">
            <mc:Choice Requires="p14">
              <p:contentPart p14:bwMode="auto" r:id="rId11">
                <p14:nvContentPartPr>
                  <p14:cNvPr id="40" name="Ink 39"/>
                  <p14:cNvContentPartPr/>
                  <p14:nvPr/>
                </p14:nvContentPartPr>
                <p14:xfrm>
                  <a:off x="4170394" y="4189063"/>
                  <a:ext cx="6480" cy="205200"/>
                </p14:xfrm>
              </p:contentPart>
            </mc:Choice>
            <mc:Fallback xmlns="">
              <p:pic>
                <p:nvPicPr>
                  <p:cNvPr id="40" name="Ink 39"/>
                  <p:cNvPicPr/>
                  <p:nvPr/>
                </p:nvPicPr>
                <p:blipFill>
                  <a:blip r:embed="rId12"/>
                  <a:stretch>
                    <a:fillRect/>
                  </a:stretch>
                </p:blipFill>
                <p:spPr>
                  <a:xfrm>
                    <a:off x="4146994" y="4173943"/>
                    <a:ext cx="4932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2" name="Ink 41"/>
                  <p14:cNvContentPartPr/>
                  <p14:nvPr/>
                </p14:nvContentPartPr>
                <p14:xfrm>
                  <a:off x="6092794" y="4179703"/>
                  <a:ext cx="17280" cy="218520"/>
                </p14:xfrm>
              </p:contentPart>
            </mc:Choice>
            <mc:Fallback xmlns="">
              <p:pic>
                <p:nvPicPr>
                  <p:cNvPr id="42" name="Ink 41"/>
                  <p:cNvPicPr/>
                  <p:nvPr/>
                </p:nvPicPr>
                <p:blipFill>
                  <a:blip r:embed="rId14"/>
                  <a:stretch>
                    <a:fillRect/>
                  </a:stretch>
                </p:blipFill>
                <p:spPr>
                  <a:xfrm>
                    <a:off x="6066514" y="4160623"/>
                    <a:ext cx="65880" cy="263880"/>
                  </a:xfrm>
                  <a:prstGeom prst="rect">
                    <a:avLst/>
                  </a:prstGeom>
                </p:spPr>
              </p:pic>
            </mc:Fallback>
          </mc:AlternateContent>
        </p:grpSp>
        <p:sp>
          <p:nvSpPr>
            <p:cNvPr id="45" name="Rectangle 44"/>
            <p:cNvSpPr/>
            <p:nvPr/>
          </p:nvSpPr>
          <p:spPr>
            <a:xfrm>
              <a:off x="1756695" y="4000771"/>
              <a:ext cx="5514513" cy="228329"/>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41" name="Rectangle 40"/>
          <p:cNvSpPr/>
          <p:nvPr/>
        </p:nvSpPr>
        <p:spPr>
          <a:xfrm>
            <a:off x="4110750" y="3478575"/>
            <a:ext cx="1939681"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US" sz="2400" dirty="0" err="1" smtClean="0">
              <a:solidFill>
                <a:schemeClr val="tx1"/>
              </a:solidFill>
            </a:endParaRPr>
          </a:p>
        </p:txBody>
      </p:sp>
      <p:sp>
        <p:nvSpPr>
          <p:cNvPr id="43" name="Oval Callout 42"/>
          <p:cNvSpPr/>
          <p:nvPr/>
        </p:nvSpPr>
        <p:spPr>
          <a:xfrm>
            <a:off x="899262" y="2139202"/>
            <a:ext cx="1943101" cy="1271194"/>
          </a:xfrm>
          <a:prstGeom prst="wedgeEllipseCallout">
            <a:avLst>
              <a:gd name="adj1" fmla="val -53025"/>
              <a:gd name="adj2" fmla="val 54326"/>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46" name="TextBox 45"/>
          <p:cNvSpPr txBox="1"/>
          <p:nvPr/>
        </p:nvSpPr>
        <p:spPr>
          <a:xfrm>
            <a:off x="899262" y="2411032"/>
            <a:ext cx="2008933" cy="646331"/>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She is 15cm taller than me!</a:t>
            </a:r>
          </a:p>
        </p:txBody>
      </p:sp>
      <p:sp>
        <p:nvSpPr>
          <p:cNvPr id="48" name="Cloud Callout 47"/>
          <p:cNvSpPr/>
          <p:nvPr/>
        </p:nvSpPr>
        <p:spPr>
          <a:xfrm>
            <a:off x="6641863" y="2139202"/>
            <a:ext cx="2438187" cy="1028680"/>
          </a:xfrm>
          <a:prstGeom prst="cloudCallout">
            <a:avLst>
              <a:gd name="adj1" fmla="val 38187"/>
              <a:gd name="adj2" fmla="val 58056"/>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49" name="TextBox 48"/>
          <p:cNvSpPr txBox="1"/>
          <p:nvPr/>
        </p:nvSpPr>
        <p:spPr>
          <a:xfrm>
            <a:off x="6870462" y="2330376"/>
            <a:ext cx="2030621" cy="646331"/>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The difference is 15cm!</a:t>
            </a:r>
          </a:p>
        </p:txBody>
      </p:sp>
    </p:spTree>
    <p:extLst>
      <p:ext uri="{BB962C8B-B14F-4D97-AF65-F5344CB8AC3E}">
        <p14:creationId xmlns:p14="http://schemas.microsoft.com/office/powerpoint/2010/main" val="609565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subTnLst>
                                    <p:set>
                                      <p:cBhvr override="childStyle">
                                        <p:cTn dur="1" fill="hold" display="0" masterRel="sameClick" afterEffect="1">
                                          <p:stCondLst>
                                            <p:cond evt="end" delay="0">
                                              <p:tn val="21"/>
                                            </p:cond>
                                          </p:stCondLst>
                                        </p:cTn>
                                        <p:tgtEl>
                                          <p:spTgt spid="25"/>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subTnLst>
                                    <p:set>
                                      <p:cBhvr override="childStyle">
                                        <p:cTn dur="1" fill="hold" display="0" masterRel="sameClick" afterEffect="1">
                                          <p:stCondLst>
                                            <p:cond evt="end" delay="0">
                                              <p:tn val="26"/>
                                            </p:cond>
                                          </p:stCondLst>
                                        </p:cTn>
                                        <p:tgtEl>
                                          <p:spTgt spid="26"/>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subTnLst>
                                    <p:set>
                                      <p:cBhvr override="childStyle">
                                        <p:cTn dur="1" fill="hold" display="0" masterRel="sameClick" afterEffect="1">
                                          <p:stCondLst>
                                            <p:cond evt="end" delay="0">
                                              <p:tn val="31"/>
                                            </p:cond>
                                          </p:stCondLst>
                                        </p:cTn>
                                        <p:tgtEl>
                                          <p:spTgt spid="27"/>
                                        </p:tgtEl>
                                        <p:attrNameLst>
                                          <p:attrName>style.visibility</p:attrName>
                                        </p:attrNameLst>
                                      </p:cBhvr>
                                      <p:to>
                                        <p:strVal val="hidden"/>
                                      </p:to>
                                    </p:set>
                                  </p:sub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subTnLst>
                                    <p:set>
                                      <p:cBhvr override="childStyle">
                                        <p:cTn dur="1" fill="hold" display="0" masterRel="sameClick" afterEffect="1">
                                          <p:stCondLst>
                                            <p:cond evt="end" delay="0">
                                              <p:tn val="35"/>
                                            </p:cond>
                                          </p:stCondLst>
                                        </p:cTn>
                                        <p:tgtEl>
                                          <p:spTgt spid="28"/>
                                        </p:tgtEl>
                                        <p:attrNameLst>
                                          <p:attrName>style.visibility</p:attrName>
                                        </p:attrNameLst>
                                      </p:cBhvr>
                                      <p:to>
                                        <p:strVal val="hidden"/>
                                      </p:to>
                                    </p:set>
                                  </p:sub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subTnLst>
                                    <p:set>
                                      <p:cBhvr override="childStyle">
                                        <p:cTn dur="1" fill="hold" display="0" masterRel="sameClick" afterEffect="1">
                                          <p:stCondLst>
                                            <p:cond evt="end" delay="0">
                                              <p:tn val="39"/>
                                            </p:cond>
                                          </p:stCondLst>
                                        </p:cTn>
                                        <p:tgtEl>
                                          <p:spTgt spid="29"/>
                                        </p:tgtEl>
                                        <p:attrNameLst>
                                          <p:attrName>style.visibility</p:attrName>
                                        </p:attrNameLst>
                                      </p:cBhvr>
                                      <p:to>
                                        <p:strVal val="hidden"/>
                                      </p:to>
                                    </p:set>
                                  </p:subTnLst>
                                </p:cTn>
                              </p:par>
                            </p:childTnLst>
                          </p:cTn>
                        </p:par>
                        <p:par>
                          <p:cTn id="42" fill="hold">
                            <p:stCondLst>
                              <p:cond delay="1500"/>
                            </p:stCondLst>
                            <p:childTnLst>
                              <p:par>
                                <p:cTn id="43" presetID="10"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subTnLst>
                                    <p:set>
                                      <p:cBhvr override="childStyle">
                                        <p:cTn dur="1" fill="hold" display="0" masterRel="sameClick" afterEffect="1">
                                          <p:stCondLst>
                                            <p:cond evt="end" delay="0">
                                              <p:tn val="43"/>
                                            </p:cond>
                                          </p:stCondLst>
                                        </p:cTn>
                                        <p:tgtEl>
                                          <p:spTgt spid="30"/>
                                        </p:tgtEl>
                                        <p:attrNameLst>
                                          <p:attrName>style.visibility</p:attrName>
                                        </p:attrNameLst>
                                      </p:cBhvr>
                                      <p:to>
                                        <p:strVal val="hidden"/>
                                      </p:to>
                                    </p:set>
                                  </p:sub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subTnLst>
                                    <p:set>
                                      <p:cBhvr override="childStyle">
                                        <p:cTn dur="1" fill="hold" display="0" masterRel="sameClick" afterEffect="1">
                                          <p:stCondLst>
                                            <p:cond evt="end" delay="0">
                                              <p:tn val="47"/>
                                            </p:cond>
                                          </p:stCondLst>
                                        </p:cTn>
                                        <p:tgtEl>
                                          <p:spTgt spid="31"/>
                                        </p:tgtEl>
                                        <p:attrNameLst>
                                          <p:attrName>style.visibility</p:attrName>
                                        </p:attrNameLst>
                                      </p:cBhvr>
                                      <p:to>
                                        <p:strVal val="hidden"/>
                                      </p:to>
                                    </p:set>
                                  </p:subTnLst>
                                </p:cTn>
                              </p:par>
                            </p:childTnLst>
                          </p:cTn>
                        </p:par>
                        <p:par>
                          <p:cTn id="50" fill="hold">
                            <p:stCondLst>
                              <p:cond delay="2500"/>
                            </p:stCondLst>
                            <p:childTnLst>
                              <p:par>
                                <p:cTn id="51" presetID="10"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subTnLst>
                                    <p:set>
                                      <p:cBhvr override="childStyle">
                                        <p:cTn dur="1" fill="hold" display="0" masterRel="sameClick" afterEffect="1">
                                          <p:stCondLst>
                                            <p:cond evt="end" delay="0">
                                              <p:tn val="51"/>
                                            </p:cond>
                                          </p:stCondLst>
                                        </p:cTn>
                                        <p:tgtEl>
                                          <p:spTgt spid="32"/>
                                        </p:tgtEl>
                                        <p:attrNameLst>
                                          <p:attrName>style.visibility</p:attrName>
                                        </p:attrNameLst>
                                      </p:cBhvr>
                                      <p:to>
                                        <p:strVal val="hidden"/>
                                      </p:to>
                                    </p:set>
                                  </p:subTnLst>
                                </p:cTn>
                              </p:par>
                            </p:childTnLst>
                          </p:cTn>
                        </p:par>
                        <p:par>
                          <p:cTn id="54" fill="hold">
                            <p:stCondLst>
                              <p:cond delay="3000"/>
                            </p:stCondLst>
                            <p:childTnLst>
                              <p:par>
                                <p:cTn id="55" presetID="10"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subTnLst>
                                    <p:set>
                                      <p:cBhvr override="childStyle">
                                        <p:cTn dur="1" fill="hold" display="0" masterRel="sameClick" afterEffect="1">
                                          <p:stCondLst>
                                            <p:cond evt="end" delay="0">
                                              <p:tn val="55"/>
                                            </p:cond>
                                          </p:stCondLst>
                                        </p:cTn>
                                        <p:tgtEl>
                                          <p:spTgt spid="33"/>
                                        </p:tgtEl>
                                        <p:attrNameLst>
                                          <p:attrName>style.visibility</p:attrName>
                                        </p:attrNameLst>
                                      </p:cBhvr>
                                      <p:to>
                                        <p:strVal val="hidden"/>
                                      </p:to>
                                    </p:set>
                                  </p:sub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subTnLst>
                                    <p:set>
                                      <p:cBhvr override="childStyle">
                                        <p:cTn dur="1" fill="hold" display="0" masterRel="sameClick" afterEffect="1">
                                          <p:stCondLst>
                                            <p:cond evt="end" delay="0">
                                              <p:tn val="59"/>
                                            </p:cond>
                                          </p:stCondLst>
                                        </p:cTn>
                                        <p:tgtEl>
                                          <p:spTgt spid="34"/>
                                        </p:tgtEl>
                                        <p:attrNameLst>
                                          <p:attrName>style.visibility</p:attrName>
                                        </p:attrNameLst>
                                      </p:cBhvr>
                                      <p:to>
                                        <p:strVal val="hidden"/>
                                      </p:to>
                                    </p:set>
                                  </p:subTnLst>
                                </p:cTn>
                              </p:par>
                            </p:childTnLst>
                          </p:cTn>
                        </p:par>
                        <p:par>
                          <p:cTn id="62" fill="hold">
                            <p:stCondLst>
                              <p:cond delay="4000"/>
                            </p:stCondLst>
                            <p:childTnLst>
                              <p:par>
                                <p:cTn id="63" presetID="10" presetClass="entr" presetSubtype="0"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subTnLst>
                                    <p:set>
                                      <p:cBhvr override="childStyle">
                                        <p:cTn dur="1" fill="hold" display="0" masterRel="sameClick" afterEffect="1">
                                          <p:stCondLst>
                                            <p:cond evt="end" delay="0">
                                              <p:tn val="63"/>
                                            </p:cond>
                                          </p:stCondLst>
                                        </p:cTn>
                                        <p:tgtEl>
                                          <p:spTgt spid="35"/>
                                        </p:tgtEl>
                                        <p:attrNameLst>
                                          <p:attrName>style.visibility</p:attrName>
                                        </p:attrNameLst>
                                      </p:cBhvr>
                                      <p:to>
                                        <p:strVal val="hidden"/>
                                      </p:to>
                                    </p:set>
                                  </p:subTnLst>
                                </p:cTn>
                              </p:par>
                            </p:childTnLst>
                          </p:cTn>
                        </p:par>
                        <p:par>
                          <p:cTn id="66" fill="hold">
                            <p:stCondLst>
                              <p:cond delay="4500"/>
                            </p:stCondLst>
                            <p:childTnLst>
                              <p:par>
                                <p:cTn id="67" presetID="10" presetClass="entr" presetSubtype="0"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subTnLst>
                                    <p:set>
                                      <p:cBhvr override="childStyle">
                                        <p:cTn dur="1" fill="hold" display="0" masterRel="sameClick" afterEffect="1">
                                          <p:stCondLst>
                                            <p:cond evt="end" delay="0">
                                              <p:tn val="67"/>
                                            </p:cond>
                                          </p:stCondLst>
                                        </p:cTn>
                                        <p:tgtEl>
                                          <p:spTgt spid="36"/>
                                        </p:tgtEl>
                                        <p:attrNameLst>
                                          <p:attrName>style.visibility</p:attrName>
                                        </p:attrNameLst>
                                      </p:cBhvr>
                                      <p:to>
                                        <p:strVal val="hidden"/>
                                      </p:to>
                                    </p:set>
                                  </p:sub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subTnLst>
                                    <p:set>
                                      <p:cBhvr override="childStyle">
                                        <p:cTn dur="1" fill="hold" display="0" masterRel="sameClick" afterEffect="1">
                                          <p:stCondLst>
                                            <p:cond evt="end" delay="0">
                                              <p:tn val="71"/>
                                            </p:cond>
                                          </p:stCondLst>
                                        </p:cTn>
                                        <p:tgtEl>
                                          <p:spTgt spid="37"/>
                                        </p:tgtEl>
                                        <p:attrNameLst>
                                          <p:attrName>style.visibility</p:attrName>
                                        </p:attrNameLst>
                                      </p:cBhvr>
                                      <p:to>
                                        <p:strVal val="hidden"/>
                                      </p:to>
                                    </p:set>
                                  </p:subTnLst>
                                </p:cTn>
                              </p:par>
                            </p:childTnLst>
                          </p:cTn>
                        </p:par>
                        <p:par>
                          <p:cTn id="74" fill="hold">
                            <p:stCondLst>
                              <p:cond delay="5500"/>
                            </p:stCondLst>
                            <p:childTnLst>
                              <p:par>
                                <p:cTn id="75" presetID="10" presetClass="entr" presetSubtype="0"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subTnLst>
                                    <p:set>
                                      <p:cBhvr override="childStyle">
                                        <p:cTn dur="1" fill="hold" display="0" masterRel="sameClick" afterEffect="1">
                                          <p:stCondLst>
                                            <p:cond evt="end" delay="0">
                                              <p:tn val="75"/>
                                            </p:cond>
                                          </p:stCondLst>
                                        </p:cTn>
                                        <p:tgtEl>
                                          <p:spTgt spid="38"/>
                                        </p:tgtEl>
                                        <p:attrNameLst>
                                          <p:attrName>style.visibility</p:attrName>
                                        </p:attrNameLst>
                                      </p:cBhvr>
                                      <p:to>
                                        <p:strVal val="hidden"/>
                                      </p:to>
                                    </p:set>
                                  </p:subTnLst>
                                </p:cTn>
                              </p:par>
                            </p:childTnLst>
                          </p:cTn>
                        </p:par>
                        <p:par>
                          <p:cTn id="78" fill="hold">
                            <p:stCondLst>
                              <p:cond delay="6000"/>
                            </p:stCondLst>
                            <p:childTnLst>
                              <p:par>
                                <p:cTn id="79" presetID="10" presetClass="entr" presetSubtype="0" fill="hold"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subTnLst>
                                    <p:set>
                                      <p:cBhvr override="childStyle">
                                        <p:cTn dur="1" fill="hold" display="0" masterRel="sameClick" afterEffect="1">
                                          <p:stCondLst>
                                            <p:cond evt="end" delay="0">
                                              <p:tn val="79"/>
                                            </p:cond>
                                          </p:stCondLst>
                                        </p:cTn>
                                        <p:tgtEl>
                                          <p:spTgt spid="39"/>
                                        </p:tgtEl>
                                        <p:attrNameLst>
                                          <p:attrName>style.visibility</p:attrName>
                                        </p:attrNameLst>
                                      </p:cBhvr>
                                      <p:to>
                                        <p:strVal val="hidden"/>
                                      </p:to>
                                    </p:set>
                                  </p:subTnLst>
                                </p:cTn>
                              </p:par>
                            </p:childTnLst>
                          </p:cTn>
                        </p:par>
                        <p:par>
                          <p:cTn id="82" fill="hold">
                            <p:stCondLst>
                              <p:cond delay="6500"/>
                            </p:stCondLst>
                            <p:childTnLst>
                              <p:par>
                                <p:cTn id="83" presetID="10" presetClass="entr" presetSubtype="0"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500"/>
                                        <p:tgtEl>
                                          <p:spTgt spid="41"/>
                                        </p:tgtEl>
                                      </p:cBhvr>
                                    </p:animEffec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iterate type="lt">
                                    <p:tmAbs val="80"/>
                                  </p:iterate>
                                  <p:childTnLst>
                                    <p:set>
                                      <p:cBhvr>
                                        <p:cTn id="89"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childTnLst>
                                </p:cTn>
                              </p:par>
                            </p:childTnLst>
                          </p:cTn>
                        </p:par>
                        <p:par>
                          <p:cTn id="95" fill="hold">
                            <p:stCondLst>
                              <p:cond delay="500"/>
                            </p:stCondLst>
                            <p:childTnLst>
                              <p:par>
                                <p:cTn id="96" presetID="1" presetClass="entr" presetSubtype="0" fill="hold" grpId="0" nodeType="afterEffect">
                                  <p:stCondLst>
                                    <p:cond delay="0"/>
                                  </p:stCondLst>
                                  <p:iterate type="lt">
                                    <p:tmAbs val="80"/>
                                  </p:iterate>
                                  <p:childTnLst>
                                    <p:set>
                                      <p:cBhvr>
                                        <p:cTn id="97" dur="1" fill="hold">
                                          <p:stCondLst>
                                            <p:cond delay="0"/>
                                          </p:stCondLst>
                                        </p:cTn>
                                        <p:tgtEl>
                                          <p:spTgt spid="46"/>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childTnLst>
                          </p:cTn>
                        </p:par>
                        <p:par>
                          <p:cTn id="103" fill="hold">
                            <p:stCondLst>
                              <p:cond delay="500"/>
                            </p:stCondLst>
                            <p:childTnLst>
                              <p:par>
                                <p:cTn id="104" presetID="1" presetClass="entr" presetSubtype="0" fill="hold" grpId="0" nodeType="afterEffect">
                                  <p:stCondLst>
                                    <p:cond delay="0"/>
                                  </p:stCondLst>
                                  <p:iterate type="lt">
                                    <p:tmAbs val="80"/>
                                  </p:iterate>
                                  <p:childTnLst>
                                    <p:set>
                                      <p:cBhvr>
                                        <p:cTn id="105"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build="p"/>
      <p:bldP spid="41" grpId="0" animBg="1"/>
      <p:bldP spid="43" grpId="0" animBg="1"/>
      <p:bldP spid="46" grpId="0"/>
      <p:bldP spid="48" grpId="0" animBg="1"/>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71550" y="1143000"/>
            <a:ext cx="7200900" cy="2862322"/>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find </a:t>
            </a:r>
            <a:r>
              <a:rPr lang="en-US" sz="3600" dirty="0">
                <a:solidFill>
                  <a:schemeClr val="accent5"/>
                </a:solidFill>
                <a:latin typeface="Orly's Font 2" pitchFamily="66" charset="0"/>
                <a:ea typeface="Verdana" pitchFamily="34" charset="0"/>
                <a:cs typeface="Verdana" pitchFamily="34" charset="0"/>
              </a:rPr>
              <a:t>the difference in </a:t>
            </a:r>
            <a:r>
              <a:rPr lang="en-US" sz="3600" dirty="0" smtClean="0">
                <a:solidFill>
                  <a:schemeClr val="accent5"/>
                </a:solidFill>
                <a:latin typeface="Orly's Font 2" pitchFamily="66" charset="0"/>
                <a:ea typeface="Verdana" pitchFamily="34" charset="0"/>
                <a:cs typeface="Verdana" pitchFamily="34" charset="0"/>
              </a:rPr>
              <a:t>measurement </a:t>
            </a:r>
            <a:r>
              <a:rPr lang="en-US" sz="3600" dirty="0">
                <a:solidFill>
                  <a:schemeClr val="accent5"/>
                </a:solidFill>
                <a:latin typeface="Orly's Font 2" pitchFamily="66" charset="0"/>
                <a:ea typeface="Verdana" pitchFamily="34" charset="0"/>
                <a:cs typeface="Verdana" pitchFamily="34" charset="0"/>
              </a:rPr>
              <a:t>between two objects </a:t>
            </a:r>
            <a:r>
              <a:rPr lang="en-US" sz="3600" dirty="0">
                <a:solidFill>
                  <a:schemeClr val="accent1"/>
                </a:solidFill>
                <a:latin typeface="Orly's Font 2" pitchFamily="66" charset="0"/>
                <a:ea typeface="Verdana" pitchFamily="34" charset="0"/>
                <a:cs typeface="Verdana" pitchFamily="34" charset="0"/>
              </a:rPr>
              <a:t>by subtracting </a:t>
            </a:r>
            <a:r>
              <a:rPr lang="en-US" sz="3600" dirty="0" smtClean="0">
                <a:solidFill>
                  <a:schemeClr val="accent1"/>
                </a:solidFill>
                <a:latin typeface="Orly's Font 2" pitchFamily="66" charset="0"/>
                <a:ea typeface="Verdana" pitchFamily="34" charset="0"/>
                <a:cs typeface="Verdana" pitchFamily="34" charset="0"/>
              </a:rPr>
              <a:t>units of measurement.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6282</TotalTime>
  <Words>472</Words>
  <Application>Microsoft Office PowerPoint</Application>
  <PresentationFormat>On-screen Show (16:10)</PresentationFormat>
  <Paragraphs>119</Paragraphs>
  <Slides>8</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Orly's Font 2</vt:lpstr>
      <vt:lpstr>Orly's Font</vt:lpstr>
      <vt:lpstr>Courier New</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318</cp:revision>
  <dcterms:created xsi:type="dcterms:W3CDTF">2011-06-12T17:04:43Z</dcterms:created>
  <dcterms:modified xsi:type="dcterms:W3CDTF">2015-06-07T14:06:25Z</dcterms:modified>
</cp:coreProperties>
</file>